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fntdata" ContentType="application/x-fontdata"/>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comment1.xml" ContentType="application/vnd.openxmlformats-officedocument.presentationml.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38"/>
  </p:notesMasterIdLst>
  <p:sldIdLst>
    <p:sldId id="256" r:id="rId2"/>
    <p:sldId id="302" r:id="rId3"/>
    <p:sldId id="293" r:id="rId4"/>
    <p:sldId id="259" r:id="rId5"/>
    <p:sldId id="283" r:id="rId6"/>
    <p:sldId id="284" r:id="rId7"/>
    <p:sldId id="280" r:id="rId8"/>
    <p:sldId id="285" r:id="rId9"/>
    <p:sldId id="286" r:id="rId10"/>
    <p:sldId id="267" r:id="rId11"/>
    <p:sldId id="269" r:id="rId12"/>
    <p:sldId id="270" r:id="rId13"/>
    <p:sldId id="271" r:id="rId14"/>
    <p:sldId id="287" r:id="rId15"/>
    <p:sldId id="288" r:id="rId16"/>
    <p:sldId id="290" r:id="rId17"/>
    <p:sldId id="301" r:id="rId18"/>
    <p:sldId id="257" r:id="rId19"/>
    <p:sldId id="258" r:id="rId20"/>
    <p:sldId id="294" r:id="rId21"/>
    <p:sldId id="260" r:id="rId22"/>
    <p:sldId id="261" r:id="rId23"/>
    <p:sldId id="262" r:id="rId24"/>
    <p:sldId id="263" r:id="rId25"/>
    <p:sldId id="264" r:id="rId26"/>
    <p:sldId id="265" r:id="rId27"/>
    <p:sldId id="266" r:id="rId28"/>
    <p:sldId id="295" r:id="rId29"/>
    <p:sldId id="305" r:id="rId30"/>
    <p:sldId id="304" r:id="rId31"/>
    <p:sldId id="274" r:id="rId32"/>
    <p:sldId id="275" r:id="rId33"/>
    <p:sldId id="277" r:id="rId34"/>
    <p:sldId id="303" r:id="rId35"/>
    <p:sldId id="272" r:id="rId36"/>
    <p:sldId id="273" r:id="rId37"/>
  </p:sldIdLst>
  <p:sldSz cx="9144000" cy="5143500" type="screen16x9"/>
  <p:notesSz cx="6858000" cy="9144000"/>
  <p:embeddedFontLst>
    <p:embeddedFont>
      <p:font typeface="Helvetica Neue" panose="02000503000000020004"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A9F"/>
    <a:srgbClr val="FF8192"/>
    <a:srgbClr val="FF75C6"/>
    <a:srgbClr val="FF6C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DA91BFA-36A6-4E4C-8554-8F69C4F39756}">
  <a:tblStyle styleId="{8DA91BFA-36A6-4E4C-8554-8F69C4F39756}"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7"/>
    <p:restoredTop sz="94758"/>
  </p:normalViewPr>
  <p:slideViewPr>
    <p:cSldViewPr snapToGrid="0">
      <p:cViewPr varScale="1">
        <p:scale>
          <a:sx n="148" d="100"/>
          <a:sy n="148" d="100"/>
        </p:scale>
        <p:origin x="208" y="6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15T21:11:58.727" idx="1">
    <p:pos x="6000" y="0"/>
    <p:text>We should add something on the F1-score here as well. They have covered this in BDA 101, so thinhk it's ok
-Noelle Ibrahim</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60" name="Shape 16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043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7241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0141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3677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4479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65" name="Shape 6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11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Shape 5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81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2" name="Shape 7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758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9" name="Shape 7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1140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89" name="Shape 89"/>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1253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6" name="Shape 96"/>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62427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3" name="Shape 10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703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 name="Shape 110"/>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51269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7" name="Shape 11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30441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3" name="Shape 12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78390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93614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7" name="Shape 18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6556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46179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5" name="Shape 195"/>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001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572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7" name="Shape 18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93" name="Shape 19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6072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9464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983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567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4896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pic>
        <p:nvPicPr>
          <p:cNvPr id="12" name="Shape 12" descr="Big Data Analytics - Title Slide - Background.png"/>
          <p:cNvPicPr preferRelativeResize="0"/>
          <p:nvPr/>
        </p:nvPicPr>
        <p:blipFill rotWithShape="1">
          <a:blip r:embed="rId2">
            <a:alphaModFix/>
          </a:blip>
          <a:srcRect/>
          <a:stretch/>
        </p:blipFill>
        <p:spPr>
          <a:xfrm>
            <a:off x="0" y="0"/>
            <a:ext cx="9141968" cy="5143500"/>
          </a:xfrm>
          <a:prstGeom prst="rect">
            <a:avLst/>
          </a:prstGeom>
          <a:noFill/>
          <a:ln>
            <a:noFill/>
          </a:ln>
        </p:spPr>
      </p:pic>
      <p:sp>
        <p:nvSpPr>
          <p:cNvPr id="13" name="Shape 1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3200"/>
              <a:buFont typeface="Arial"/>
              <a:buNone/>
              <a:defRPr sz="32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4" name="Shape 1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lstStyle>
            <a:lvl1pPr marR="0" lvl="0"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Arial"/>
                <a:ea typeface="Arial"/>
                <a:cs typeface="Arial"/>
                <a:sym typeface="Arial"/>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Arial"/>
                <a:ea typeface="Arial"/>
                <a:cs typeface="Arial"/>
                <a:sym typeface="Arial"/>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9pPr>
          </a:lstStyle>
          <a:p>
            <a:endParaRPr/>
          </a:p>
        </p:txBody>
      </p:sp>
      <p:sp>
        <p:nvSpPr>
          <p:cNvPr id="15" name="Shape 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6" name="Shape 16"/>
          <p:cNvSpPr txBox="1">
            <a:spLocks noGrp="1"/>
          </p:cNvSpPr>
          <p:nvPr>
            <p:ph type="sldNum" idx="12"/>
          </p:nvPr>
        </p:nvSpPr>
        <p:spPr>
          <a:xfrm>
            <a:off x="34036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200" b="0" i="0" u="none" strike="noStrike" cap="none">
                <a:solidFill>
                  <a:srgbClr val="888888"/>
                </a:solidFill>
                <a:latin typeface="Arial"/>
                <a:ea typeface="Arial"/>
                <a:cs typeface="Arial"/>
                <a:sym typeface="Arial"/>
              </a:defRPr>
            </a:lvl1pPr>
            <a:lvl2pPr marL="0" marR="0" lvl="1" indent="0" algn="l" rtl="0">
              <a:spcBef>
                <a:spcPts val="0"/>
              </a:spcBef>
              <a:buNone/>
              <a:defRPr sz="1200" b="0" i="0" u="none" strike="noStrike" cap="none">
                <a:solidFill>
                  <a:srgbClr val="888888"/>
                </a:solidFill>
                <a:latin typeface="Arial"/>
                <a:ea typeface="Arial"/>
                <a:cs typeface="Arial"/>
                <a:sym typeface="Arial"/>
              </a:defRPr>
            </a:lvl2pPr>
            <a:lvl3pPr marL="0" marR="0" lvl="2" indent="0" algn="l" rtl="0">
              <a:spcBef>
                <a:spcPts val="0"/>
              </a:spcBef>
              <a:buNone/>
              <a:defRPr sz="1200" b="0" i="0" u="none" strike="noStrike" cap="none">
                <a:solidFill>
                  <a:srgbClr val="888888"/>
                </a:solidFill>
                <a:latin typeface="Arial"/>
                <a:ea typeface="Arial"/>
                <a:cs typeface="Arial"/>
                <a:sym typeface="Arial"/>
              </a:defRPr>
            </a:lvl3pPr>
            <a:lvl4pPr marL="0" marR="0" lvl="3" indent="0" algn="l" rtl="0">
              <a:spcBef>
                <a:spcPts val="0"/>
              </a:spcBef>
              <a:buNone/>
              <a:defRPr sz="1200" b="0" i="0" u="none" strike="noStrike" cap="none">
                <a:solidFill>
                  <a:srgbClr val="888888"/>
                </a:solidFill>
                <a:latin typeface="Arial"/>
                <a:ea typeface="Arial"/>
                <a:cs typeface="Arial"/>
                <a:sym typeface="Arial"/>
              </a:defRPr>
            </a:lvl4pPr>
            <a:lvl5pPr marL="0" marR="0" lvl="4" indent="0" algn="l" rtl="0">
              <a:spcBef>
                <a:spcPts val="0"/>
              </a:spcBef>
              <a:buNone/>
              <a:defRPr sz="1200" b="0" i="0" u="none" strike="noStrike" cap="none">
                <a:solidFill>
                  <a:srgbClr val="888888"/>
                </a:solidFill>
                <a:latin typeface="Arial"/>
                <a:ea typeface="Arial"/>
                <a:cs typeface="Arial"/>
                <a:sym typeface="Arial"/>
              </a:defRPr>
            </a:lvl5pPr>
            <a:lvl6pPr marL="0" marR="0" lvl="5" indent="0" algn="l" rtl="0">
              <a:spcBef>
                <a:spcPts val="0"/>
              </a:spcBef>
              <a:buNone/>
              <a:defRPr sz="1200" b="0" i="0" u="none" strike="noStrike" cap="none">
                <a:solidFill>
                  <a:srgbClr val="888888"/>
                </a:solidFill>
                <a:latin typeface="Arial"/>
                <a:ea typeface="Arial"/>
                <a:cs typeface="Arial"/>
                <a:sym typeface="Arial"/>
              </a:defRPr>
            </a:lvl6pPr>
            <a:lvl7pPr marL="0" marR="0" lvl="6" indent="0" algn="l" rtl="0">
              <a:spcBef>
                <a:spcPts val="0"/>
              </a:spcBef>
              <a:buNone/>
              <a:defRPr sz="1200" b="0" i="0" u="none" strike="noStrike" cap="none">
                <a:solidFill>
                  <a:srgbClr val="888888"/>
                </a:solidFill>
                <a:latin typeface="Arial"/>
                <a:ea typeface="Arial"/>
                <a:cs typeface="Arial"/>
                <a:sym typeface="Arial"/>
              </a:defRPr>
            </a:lvl7pPr>
            <a:lvl8pPr marL="0" marR="0" lvl="7" indent="0" algn="l" rtl="0">
              <a:spcBef>
                <a:spcPts val="0"/>
              </a:spcBef>
              <a:buNone/>
              <a:defRPr sz="1200" b="0" i="0" u="none" strike="noStrike" cap="none">
                <a:solidFill>
                  <a:srgbClr val="888888"/>
                </a:solidFill>
                <a:latin typeface="Arial"/>
                <a:ea typeface="Arial"/>
                <a:cs typeface="Arial"/>
                <a:sym typeface="Arial"/>
              </a:defRPr>
            </a:lvl8pPr>
            <a:lvl9pPr marL="0" marR="0" lvl="8" indent="0" algn="l"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pic>
        <p:nvPicPr>
          <p:cNvPr id="18" name="Shape 18" descr="Big Data Analytics - Slide Backgrounds_Artboard 2.png"/>
          <p:cNvPicPr preferRelativeResize="0"/>
          <p:nvPr/>
        </p:nvPicPr>
        <p:blipFill rotWithShape="1">
          <a:blip r:embed="rId2">
            <a:alphaModFix/>
          </a:blip>
          <a:srcRect/>
          <a:stretch/>
        </p:blipFill>
        <p:spPr>
          <a:xfrm>
            <a:off x="0" y="0"/>
            <a:ext cx="9142223" cy="5143500"/>
          </a:xfrm>
          <a:prstGeom prst="rect">
            <a:avLst/>
          </a:prstGeom>
          <a:noFill/>
          <a:ln>
            <a:noFill/>
          </a:ln>
        </p:spPr>
      </p:pic>
      <p:sp>
        <p:nvSpPr>
          <p:cNvPr id="19" name="Shape 1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rgbClr val="136855"/>
              </a:buClr>
              <a:buSzPts val="2800"/>
              <a:buFont typeface="Arial"/>
              <a:buNone/>
              <a:defRPr sz="2800" b="1" i="0" u="none" strike="noStrike" cap="none">
                <a:solidFill>
                  <a:srgbClr val="136855"/>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Shape 20"/>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1" name="Shape 2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1"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22" name="Shape 2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st Slide" type="blank">
  <p:cSld name="BLANK">
    <p:spTree>
      <p:nvGrpSpPr>
        <p:cNvPr id="1" name="Shape 23"/>
        <p:cNvGrpSpPr/>
        <p:nvPr/>
      </p:nvGrpSpPr>
      <p:grpSpPr>
        <a:xfrm>
          <a:off x="0" y="0"/>
          <a:ext cx="0" cy="0"/>
          <a:chOff x="0" y="0"/>
          <a:chExt cx="0" cy="0"/>
        </a:xfrm>
      </p:grpSpPr>
      <p:pic>
        <p:nvPicPr>
          <p:cNvPr id="24" name="Shape 24" descr="Big Data Analytics - Slide Backgrounds_Artboard 7.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25" name="Shape 25"/>
          <p:cNvSpPr txBox="1"/>
          <p:nvPr/>
        </p:nvSpPr>
        <p:spPr>
          <a:xfrm>
            <a:off x="3413760" y="914400"/>
            <a:ext cx="5120640"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400">
                <a:solidFill>
                  <a:srgbClr val="595959"/>
                </a:solidFill>
                <a:latin typeface="Arial"/>
                <a:ea typeface="Arial"/>
                <a:cs typeface="Arial"/>
                <a:sym typeface="Arial"/>
              </a:rPr>
              <a:t>© All rights reserved. All content within our courses, such as this video, is protected by copyright and is owned by the course author or unless otherwise stated.  Third party copyrighted materials (for example, images and text) have either been licensed for use in any given course, or have  been copied under an exception or limitation in Canadian Copyright law. For further information, please contact the McMaster University Centre for Continuing Education ccecrsdv@mcmaster.ca.</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pic>
        <p:nvPicPr>
          <p:cNvPr id="27" name="Shape 27" descr="Big Data Analytics - Slide Backgrounds_Artboard 4.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28" name="Shape 2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1"/>
              </a:buClr>
              <a:buSzPts val="2800"/>
              <a:buFont typeface="Arial"/>
              <a:buNone/>
              <a:defRPr sz="2800" b="1" i="0" u="none" strike="noStrike" cap="non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1"/>
        <p:cNvGrpSpPr/>
        <p:nvPr/>
      </p:nvGrpSpPr>
      <p:grpSpPr>
        <a:xfrm>
          <a:off x="0" y="0"/>
          <a:ext cx="0" cy="0"/>
          <a:chOff x="0" y="0"/>
          <a:chExt cx="0" cy="0"/>
        </a:xfrm>
      </p:grpSpPr>
      <p:pic>
        <p:nvPicPr>
          <p:cNvPr id="32" name="Shape 32" descr="Big Data Analytics - Slide Backgrounds_Artboard 3.png"/>
          <p:cNvPicPr preferRelativeResize="0"/>
          <p:nvPr/>
        </p:nvPicPr>
        <p:blipFill rotWithShape="1">
          <a:blip r:embed="rId2">
            <a:alphaModFix/>
          </a:blip>
          <a:srcRect/>
          <a:stretch/>
        </p:blipFill>
        <p:spPr>
          <a:xfrm>
            <a:off x="4062" y="0"/>
            <a:ext cx="9139938" cy="5143500"/>
          </a:xfrm>
          <a:prstGeom prst="rect">
            <a:avLst/>
          </a:prstGeom>
          <a:noFill/>
          <a:ln>
            <a:noFill/>
          </a:ln>
        </p:spPr>
      </p:pic>
      <p:sp>
        <p:nvSpPr>
          <p:cNvPr id="33" name="Shape 33"/>
          <p:cNvSpPr txBox="1">
            <a:spLocks noGrp="1"/>
          </p:cNvSpPr>
          <p:nvPr>
            <p:ph type="body" idx="1"/>
          </p:nvPr>
        </p:nvSpPr>
        <p:spPr>
          <a:xfrm>
            <a:off x="355600" y="1151335"/>
            <a:ext cx="376936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4" name="Shape 34"/>
          <p:cNvSpPr txBox="1">
            <a:spLocks noGrp="1"/>
          </p:cNvSpPr>
          <p:nvPr>
            <p:ph type="body" idx="2"/>
          </p:nvPr>
        </p:nvSpPr>
        <p:spPr>
          <a:xfrm>
            <a:off x="5191760" y="1151336"/>
            <a:ext cx="3383280" cy="3380023"/>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
        <p:nvSpPr>
          <p:cNvPr id="36" name="Shape 36"/>
          <p:cNvSpPr txBox="1">
            <a:spLocks noGrp="1"/>
          </p:cNvSpPr>
          <p:nvPr>
            <p:ph type="body" idx="3"/>
          </p:nvPr>
        </p:nvSpPr>
        <p:spPr>
          <a:xfrm>
            <a:off x="5191761" y="528321"/>
            <a:ext cx="338328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37" name="Shape 37"/>
          <p:cNvSpPr txBox="1">
            <a:spLocks noGrp="1"/>
          </p:cNvSpPr>
          <p:nvPr>
            <p:ph type="body" idx="4"/>
          </p:nvPr>
        </p:nvSpPr>
        <p:spPr>
          <a:xfrm>
            <a:off x="355600" y="528321"/>
            <a:ext cx="3769360" cy="623016"/>
          </a:xfrm>
          <a:prstGeom prst="rect">
            <a:avLst/>
          </a:prstGeom>
          <a:noFill/>
          <a:ln>
            <a:noFill/>
          </a:ln>
        </p:spPr>
        <p:txBody>
          <a:bodyPr spcFirstLastPara="1" wrap="square" lIns="91425" tIns="45700" rIns="91425" bIns="45700" anchor="b" anchorCtr="0"/>
          <a:lstStyle>
            <a:lvl1pPr marL="457200" marR="0" lvl="0" indent="-228600" algn="ctr"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Arial"/>
                <a:ea typeface="Arial"/>
                <a:cs typeface="Arial"/>
                <a:sym typeface="Arial"/>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Arial"/>
                <a:ea typeface="Arial"/>
                <a:cs typeface="Arial"/>
                <a:sym typeface="Arial"/>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2">
  <p:cSld name="Comparison 2">
    <p:spTree>
      <p:nvGrpSpPr>
        <p:cNvPr id="1" name="Shape 38"/>
        <p:cNvGrpSpPr/>
        <p:nvPr/>
      </p:nvGrpSpPr>
      <p:grpSpPr>
        <a:xfrm>
          <a:off x="0" y="0"/>
          <a:ext cx="0" cy="0"/>
          <a:chOff x="0" y="0"/>
          <a:chExt cx="0" cy="0"/>
        </a:xfrm>
      </p:grpSpPr>
      <p:pic>
        <p:nvPicPr>
          <p:cNvPr id="39" name="Shape 39" descr="Big Data Analytics - Slide Backgrounds_Artboard 6.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0" name="Shape 40"/>
          <p:cNvSpPr txBox="1">
            <a:spLocks noGrp="1"/>
          </p:cNvSpPr>
          <p:nvPr>
            <p:ph type="body" idx="1"/>
          </p:nvPr>
        </p:nvSpPr>
        <p:spPr>
          <a:xfrm>
            <a:off x="355600" y="379175"/>
            <a:ext cx="8402320" cy="1998265"/>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2"/>
          </p:nvPr>
        </p:nvSpPr>
        <p:spPr>
          <a:xfrm>
            <a:off x="355600" y="2794001"/>
            <a:ext cx="8402320" cy="1973262"/>
          </a:xfrm>
          <a:prstGeom prst="rect">
            <a:avLst/>
          </a:prstGeom>
          <a:noFill/>
          <a:ln>
            <a:noFill/>
          </a:ln>
        </p:spPr>
        <p:txBody>
          <a:bodyPr spcFirstLastPara="1" wrap="square" lIns="91425" tIns="45700" rIns="91425" bIns="45700" anchor="t" anchorCtr="0"/>
          <a:lstStyle>
            <a:lvl1pPr marL="457200" marR="0" lvl="0"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1pPr>
            <a:lvl2pPr marL="914400" marR="0" lvl="1"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2pPr>
            <a:lvl3pPr marL="1371600" marR="0" lvl="2"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3pPr>
            <a:lvl4pPr marL="1828800" marR="0" lvl="3"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4pPr>
            <a:lvl5pPr marL="2286000" marR="0" lvl="4" indent="-330200" algn="l" rtl="0">
              <a:spcBef>
                <a:spcPts val="320"/>
              </a:spcBef>
              <a:spcAft>
                <a:spcPts val="0"/>
              </a:spcAft>
              <a:buClr>
                <a:srgbClr val="FFFFFF"/>
              </a:buClr>
              <a:buSzPts val="1600"/>
              <a:buFont typeface="Arial"/>
              <a:buChar char="»"/>
              <a:defRPr sz="1600" b="0" i="0" u="none" strike="noStrike" cap="none">
                <a:solidFill>
                  <a:srgbClr val="FFFFFF"/>
                </a:solidFill>
                <a:latin typeface="Arial"/>
                <a:ea typeface="Arial"/>
                <a:cs typeface="Arial"/>
                <a:sym typeface="Arial"/>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type="titleOnly">
  <p:cSld name="TITLE_ONLY">
    <p:spTree>
      <p:nvGrpSpPr>
        <p:cNvPr id="1" name="Shape 43"/>
        <p:cNvGrpSpPr/>
        <p:nvPr/>
      </p:nvGrpSpPr>
      <p:grpSpPr>
        <a:xfrm>
          <a:off x="0" y="0"/>
          <a:ext cx="0" cy="0"/>
          <a:chOff x="0" y="0"/>
          <a:chExt cx="0" cy="0"/>
        </a:xfrm>
      </p:grpSpPr>
      <p:pic>
        <p:nvPicPr>
          <p:cNvPr id="44" name="Shape 44" descr="Big Data Analytics - Slide Backgrounds_Artboard 5.png"/>
          <p:cNvPicPr preferRelativeResize="0"/>
          <p:nvPr/>
        </p:nvPicPr>
        <p:blipFill rotWithShape="1">
          <a:blip r:embed="rId2">
            <a:alphaModFix/>
          </a:blip>
          <a:srcRect/>
          <a:stretch/>
        </p:blipFill>
        <p:spPr>
          <a:xfrm>
            <a:off x="1777" y="0"/>
            <a:ext cx="9142223" cy="5143500"/>
          </a:xfrm>
          <a:prstGeom prst="rect">
            <a:avLst/>
          </a:prstGeom>
          <a:noFill/>
          <a:ln>
            <a:noFill/>
          </a:ln>
        </p:spPr>
      </p:pic>
      <p:sp>
        <p:nvSpPr>
          <p:cNvPr id="45" name="Shape 45"/>
          <p:cNvSpPr txBox="1">
            <a:spLocks noGrp="1"/>
          </p:cNvSpPr>
          <p:nvPr>
            <p:ph type="title"/>
          </p:nvPr>
        </p:nvSpPr>
        <p:spPr>
          <a:xfrm>
            <a:off x="863600" y="843280"/>
            <a:ext cx="7416800" cy="3403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Shape 4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Arial"/>
                <a:ea typeface="Arial"/>
                <a:cs typeface="Arial"/>
                <a:sym typeface="Arial"/>
              </a:defRPr>
            </a:lvl1pPr>
            <a:lvl2pPr marL="0" marR="0" lvl="1" indent="0" algn="r" rtl="0">
              <a:spcBef>
                <a:spcPts val="0"/>
              </a:spcBef>
              <a:buNone/>
              <a:defRPr sz="1200">
                <a:solidFill>
                  <a:srgbClr val="888888"/>
                </a:solidFill>
                <a:latin typeface="Arial"/>
                <a:ea typeface="Arial"/>
                <a:cs typeface="Arial"/>
                <a:sym typeface="Arial"/>
              </a:defRPr>
            </a:lvl2pPr>
            <a:lvl3pPr marL="0" marR="0" lvl="2" indent="0" algn="r" rtl="0">
              <a:spcBef>
                <a:spcPts val="0"/>
              </a:spcBef>
              <a:buNone/>
              <a:defRPr sz="1200">
                <a:solidFill>
                  <a:srgbClr val="888888"/>
                </a:solidFill>
                <a:latin typeface="Arial"/>
                <a:ea typeface="Arial"/>
                <a:cs typeface="Arial"/>
                <a:sym typeface="Arial"/>
              </a:defRPr>
            </a:lvl3pPr>
            <a:lvl4pPr marL="0" marR="0" lvl="3" indent="0" algn="r" rtl="0">
              <a:spcBef>
                <a:spcPts val="0"/>
              </a:spcBef>
              <a:buNone/>
              <a:defRPr sz="1200">
                <a:solidFill>
                  <a:srgbClr val="888888"/>
                </a:solidFill>
                <a:latin typeface="Arial"/>
                <a:ea typeface="Arial"/>
                <a:cs typeface="Arial"/>
                <a:sym typeface="Arial"/>
              </a:defRPr>
            </a:lvl4pPr>
            <a:lvl5pPr marL="0" marR="0" lvl="4" indent="0" algn="r" rtl="0">
              <a:spcBef>
                <a:spcPts val="0"/>
              </a:spcBef>
              <a:buNone/>
              <a:defRPr sz="1200">
                <a:solidFill>
                  <a:srgbClr val="888888"/>
                </a:solidFill>
                <a:latin typeface="Arial"/>
                <a:ea typeface="Arial"/>
                <a:cs typeface="Arial"/>
                <a:sym typeface="Arial"/>
              </a:defRPr>
            </a:lvl5pPr>
            <a:lvl6pPr marL="0" marR="0" lvl="5" indent="0" algn="r" rtl="0">
              <a:spcBef>
                <a:spcPts val="0"/>
              </a:spcBef>
              <a:buNone/>
              <a:defRPr sz="1200">
                <a:solidFill>
                  <a:srgbClr val="888888"/>
                </a:solidFill>
                <a:latin typeface="Arial"/>
                <a:ea typeface="Arial"/>
                <a:cs typeface="Arial"/>
                <a:sym typeface="Arial"/>
              </a:defRPr>
            </a:lvl6pPr>
            <a:lvl7pPr marL="0" marR="0" lvl="6" indent="0" algn="r" rtl="0">
              <a:spcBef>
                <a:spcPts val="0"/>
              </a:spcBef>
              <a:buNone/>
              <a:defRPr sz="1200">
                <a:solidFill>
                  <a:srgbClr val="888888"/>
                </a:solidFill>
                <a:latin typeface="Arial"/>
                <a:ea typeface="Arial"/>
                <a:cs typeface="Arial"/>
                <a:sym typeface="Arial"/>
              </a:defRPr>
            </a:lvl7pPr>
            <a:lvl8pPr marL="0" marR="0" lvl="7" indent="0" algn="r" rtl="0">
              <a:spcBef>
                <a:spcPts val="0"/>
              </a:spcBef>
              <a:buNone/>
              <a:defRPr sz="1200">
                <a:solidFill>
                  <a:srgbClr val="888888"/>
                </a:solidFill>
                <a:latin typeface="Arial"/>
                <a:ea typeface="Arial"/>
                <a:cs typeface="Arial"/>
                <a:sym typeface="Arial"/>
              </a:defRPr>
            </a:lvl8pPr>
            <a:lvl9pPr marL="0" marR="0" lvl="8" indent="0" algn="r" rtl="0">
              <a:spcBef>
                <a:spcPts val="0"/>
              </a:spcBef>
              <a:buNone/>
              <a:defRPr sz="1200">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Shape 7"/>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Shape 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Shape 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g"/><Relationship Id="rId7" Type="http://schemas.openxmlformats.org/officeDocument/2006/relationships/image" Target="../media/image32.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9.jp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emf"/><Relationship Id="rId5" Type="http://schemas.openxmlformats.org/officeDocument/2006/relationships/oleObject" Target="../embeddings/oleObject2.bin"/><Relationship Id="rId4" Type="http://schemas.openxmlformats.org/officeDocument/2006/relationships/image" Target="../media/image35.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09880" y="368459"/>
            <a:ext cx="7772400" cy="759301"/>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880"/>
              <a:buFont typeface="Arial"/>
              <a:buNone/>
            </a:pPr>
            <a:r>
              <a:rPr lang="en-CA" sz="2880" b="1" i="0" u="none" strike="noStrike" cap="none">
                <a:solidFill>
                  <a:srgbClr val="136855"/>
                </a:solidFill>
                <a:latin typeface="Arial"/>
                <a:ea typeface="Arial"/>
                <a:cs typeface="Arial"/>
                <a:sym typeface="Arial"/>
              </a:rPr>
              <a:t>Linear Regression with Variable Selection</a:t>
            </a:r>
            <a:endParaRPr sz="2880" b="1" i="0" u="none" strike="noStrike" cap="none">
              <a:solidFill>
                <a:srgbClr val="136855"/>
              </a:solidFill>
              <a:latin typeface="Arial"/>
              <a:ea typeface="Arial"/>
              <a:cs typeface="Arial"/>
              <a:sym typeface="Arial"/>
            </a:endParaRPr>
          </a:p>
        </p:txBody>
      </p:sp>
      <p:sp>
        <p:nvSpPr>
          <p:cNvPr id="54" name="Shape 54"/>
          <p:cNvSpPr txBox="1">
            <a:spLocks noGrp="1"/>
          </p:cNvSpPr>
          <p:nvPr>
            <p:ph type="subTitle" idx="1"/>
          </p:nvPr>
        </p:nvSpPr>
        <p:spPr>
          <a:xfrm>
            <a:off x="309880" y="1145858"/>
            <a:ext cx="3906520" cy="1314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240"/>
              </a:spcBef>
              <a:spcAft>
                <a:spcPts val="0"/>
              </a:spcAft>
              <a:buClr>
                <a:schemeClr val="dk1"/>
              </a:buClr>
              <a:buSzPts val="1200"/>
              <a:buFont typeface="Arial"/>
              <a:buNone/>
            </a:pPr>
            <a:r>
              <a:rPr lang="en-CA" sz="1200" b="0" i="0" u="none" strike="noStrike" cap="none" dirty="0">
                <a:solidFill>
                  <a:schemeClr val="dk1"/>
                </a:solidFill>
                <a:latin typeface="Arial"/>
                <a:ea typeface="Arial"/>
                <a:cs typeface="Arial"/>
                <a:sym typeface="Arial"/>
              </a:rPr>
              <a:t>Week 3</a:t>
            </a:r>
            <a:endParaRPr sz="12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520"/>
              <a:buFont typeface="Arial"/>
              <a:buNone/>
            </a:pPr>
            <a:r>
              <a:rPr lang="en-CA" sz="2520" b="1" i="0" u="none" strike="noStrike" cap="none" dirty="0">
                <a:solidFill>
                  <a:srgbClr val="136855"/>
                </a:solidFill>
                <a:latin typeface="Arial"/>
                <a:ea typeface="Arial"/>
                <a:cs typeface="Arial"/>
                <a:sym typeface="Arial"/>
              </a:rPr>
              <a:t>Recursive Feature Elimination</a:t>
            </a:r>
            <a:endParaRPr dirty="0"/>
          </a:p>
        </p:txBody>
      </p:sp>
      <p:sp>
        <p:nvSpPr>
          <p:cNvPr id="150" name="Shape 150"/>
          <p:cNvSpPr txBox="1">
            <a:spLocks noGrp="1"/>
          </p:cNvSpPr>
          <p:nvPr>
            <p:ph type="body" idx="1"/>
          </p:nvPr>
        </p:nvSpPr>
        <p:spPr>
          <a:xfrm>
            <a:off x="1717040" y="1200151"/>
            <a:ext cx="7177578" cy="373737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RFE recursively eliminates variables from consideration depending on their performance relative to an estimator. </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For example, if the estimator is a linear regression, the linear coefficient of the regression may be used rank potential predictors according to their strength of their predictive power for the outcome (dependent variable)</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The estimator is trained on the data and the least important features(or most important) are removed, based on the ranking</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The estimator is then trained again, in a recursive fashion, on the data, until only the desired number of predictors is retained.</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A “cross validation” set should be used to select the desired number of features in addition to training set and test set as a best practice. </a:t>
            </a:r>
            <a:endParaRPr/>
          </a:p>
          <a:p>
            <a:pPr marL="342900" marR="0" lvl="0" indent="-342900" algn="l" rtl="0">
              <a:lnSpc>
                <a:spcPct val="90000"/>
              </a:lnSpc>
              <a:spcBef>
                <a:spcPts val="296"/>
              </a:spcBef>
              <a:spcAft>
                <a:spcPts val="0"/>
              </a:spcAft>
              <a:buClr>
                <a:schemeClr val="dk1"/>
              </a:buClr>
              <a:buSzPts val="1480"/>
              <a:buFont typeface="Arial"/>
              <a:buChar char="•"/>
            </a:pPr>
            <a:r>
              <a:rPr lang="en-CA" sz="1480" b="0" i="0" u="none" strike="noStrike" cap="none">
                <a:solidFill>
                  <a:schemeClr val="dk1"/>
                </a:solidFill>
                <a:latin typeface="Arial"/>
                <a:ea typeface="Arial"/>
                <a:cs typeface="Arial"/>
                <a:sym typeface="Arial"/>
              </a:rPr>
              <a:t>Cross Validation will be covered in the week 7 lecture: Hyperparameters, Regularization and Cross Validation. For now, the cross validation set can be thought of as the test set that we used in the previous lab exercise to estimate r-squared on unseen data, when the model was fit to our training set.</a:t>
            </a:r>
            <a:endParaRPr sz="1480" b="0" i="0" u="none" strike="noStrike" cap="none">
              <a:solidFill>
                <a:schemeClr val="dk1"/>
              </a:solidFill>
              <a:latin typeface="Arial"/>
              <a:ea typeface="Arial"/>
              <a:cs typeface="Arial"/>
              <a:sym typeface="Arial"/>
            </a:endParaRPr>
          </a:p>
          <a:p>
            <a:pPr marL="342900" marR="0" lvl="0" indent="-248920" algn="l" rtl="0">
              <a:lnSpc>
                <a:spcPct val="90000"/>
              </a:lnSpc>
              <a:spcBef>
                <a:spcPts val="296"/>
              </a:spcBef>
              <a:spcAft>
                <a:spcPts val="0"/>
              </a:spcAft>
              <a:buClr>
                <a:schemeClr val="dk1"/>
              </a:buClr>
              <a:buSzPts val="1480"/>
              <a:buFont typeface="Arial"/>
              <a:buNone/>
            </a:pPr>
            <a:endParaRPr sz="148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1717040" y="68225"/>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Assignment 4 </a:t>
            </a:r>
            <a:endParaRPr/>
          </a:p>
        </p:txBody>
      </p:sp>
      <p:sp>
        <p:nvSpPr>
          <p:cNvPr id="163" name="Shape 163"/>
          <p:cNvSpPr txBox="1">
            <a:spLocks noGrp="1"/>
          </p:cNvSpPr>
          <p:nvPr>
            <p:ph type="body" idx="1"/>
          </p:nvPr>
        </p:nvSpPr>
        <p:spPr>
          <a:xfrm>
            <a:off x="1632373" y="724562"/>
            <a:ext cx="6969760" cy="408027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odel </a:t>
            </a:r>
            <a:endParaRPr/>
          </a:p>
        </p:txBody>
      </p:sp>
      <p:pic>
        <p:nvPicPr>
          <p:cNvPr id="164" name="Shape 164"/>
          <p:cNvPicPr preferRelativeResize="0"/>
          <p:nvPr/>
        </p:nvPicPr>
        <p:blipFill rotWithShape="1">
          <a:blip r:embed="rId3">
            <a:alphaModFix/>
          </a:blip>
          <a:srcRect/>
          <a:stretch/>
        </p:blipFill>
        <p:spPr>
          <a:xfrm>
            <a:off x="1547706" y="874172"/>
            <a:ext cx="3255314" cy="2412284"/>
          </a:xfrm>
          <a:prstGeom prst="rect">
            <a:avLst/>
          </a:prstGeom>
          <a:noFill/>
          <a:ln>
            <a:noFill/>
          </a:ln>
        </p:spPr>
      </p:pic>
      <p:sp>
        <p:nvSpPr>
          <p:cNvPr id="165" name="Shape 165"/>
          <p:cNvSpPr txBox="1"/>
          <p:nvPr/>
        </p:nvSpPr>
        <p:spPr>
          <a:xfrm>
            <a:off x="1464591" y="3377991"/>
            <a:ext cx="7222209"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a:solidFill>
                  <a:schemeClr val="dk1"/>
                </a:solidFill>
                <a:latin typeface="Arial"/>
                <a:ea typeface="Arial"/>
                <a:cs typeface="Arial"/>
                <a:sym typeface="Arial"/>
              </a:rPr>
              <a:t>Plotting the r-squared value (or other performance metric) of the model fit for each subset of model parameters at each step of the algorithm shows which subset of parameters best predicts unseen data. </a:t>
            </a:r>
            <a:endParaRPr/>
          </a:p>
          <a:p>
            <a:pPr marL="0" marR="0" lvl="0" indent="0" algn="l" rtl="0">
              <a:spcBef>
                <a:spcPts val="0"/>
              </a:spcBef>
              <a:spcAft>
                <a:spcPts val="0"/>
              </a:spcAft>
              <a:buNone/>
            </a:pPr>
            <a:endParaRPr sz="1200">
              <a:solidFill>
                <a:schemeClr val="dk1"/>
              </a:solidFill>
              <a:latin typeface="Arial"/>
              <a:ea typeface="Arial"/>
              <a:cs typeface="Arial"/>
              <a:sym typeface="Arial"/>
            </a:endParaRPr>
          </a:p>
          <a:p>
            <a:pPr marL="0" marR="0" lvl="0" indent="0" algn="l" rtl="0">
              <a:spcBef>
                <a:spcPts val="0"/>
              </a:spcBef>
              <a:spcAft>
                <a:spcPts val="0"/>
              </a:spcAft>
              <a:buNone/>
            </a:pPr>
            <a:r>
              <a:rPr lang="en-CA" sz="1200">
                <a:solidFill>
                  <a:schemeClr val="dk1"/>
                </a:solidFill>
                <a:latin typeface="Arial"/>
                <a:ea typeface="Arial"/>
                <a:cs typeface="Arial"/>
                <a:sym typeface="Arial"/>
              </a:rPr>
              <a:t>Caveat: feature selection can be challenging for “sparse” datasets with many model coefficients (or other ranking metric) close to 0 because optimization algorithms will not usually converge to exact “0” values and many non-negative effects.can cancel each other out. Multicollinearlity can also cause model coefficients, and therefor feature rankings in this algorithm, to be unstable. In these cases, more complex feature elimination methods are required. There is current research in this area. Here, we introduce the basic concept with a working example.</a:t>
            </a:r>
            <a:endParaRPr/>
          </a:p>
        </p:txBody>
      </p:sp>
      <p:pic>
        <p:nvPicPr>
          <p:cNvPr id="166" name="Shape 166"/>
          <p:cNvPicPr preferRelativeResize="0"/>
          <p:nvPr/>
        </p:nvPicPr>
        <p:blipFill rotWithShape="1">
          <a:blip r:embed="rId4">
            <a:alphaModFix/>
          </a:blip>
          <a:srcRect/>
          <a:stretch/>
        </p:blipFill>
        <p:spPr>
          <a:xfrm>
            <a:off x="5034317" y="925475"/>
            <a:ext cx="3875295" cy="2168505"/>
          </a:xfrm>
          <a:prstGeom prst="rect">
            <a:avLst/>
          </a:prstGeom>
          <a:noFill/>
          <a:ln>
            <a:noFill/>
          </a:ln>
        </p:spPr>
      </p:pic>
      <p:sp>
        <p:nvSpPr>
          <p:cNvPr id="167" name="Shape 167"/>
          <p:cNvSpPr txBox="1"/>
          <p:nvPr/>
        </p:nvSpPr>
        <p:spPr>
          <a:xfrm>
            <a:off x="2308426" y="1413311"/>
            <a:ext cx="2589170" cy="101566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a:solidFill>
                  <a:schemeClr val="dk1"/>
                </a:solidFill>
                <a:latin typeface="Arial"/>
                <a:ea typeface="Arial"/>
                <a:cs typeface="Arial"/>
                <a:sym typeface="Arial"/>
              </a:rPr>
              <a:t>The y axis could also be R-squared</a:t>
            </a:r>
            <a:endParaRPr/>
          </a:p>
          <a:p>
            <a:pPr marL="0" marR="0" lvl="0" indent="0" algn="l" rtl="0">
              <a:spcBef>
                <a:spcPts val="0"/>
              </a:spcBef>
              <a:spcAft>
                <a:spcPts val="0"/>
              </a:spcAft>
              <a:buNone/>
            </a:pPr>
            <a:r>
              <a:rPr lang="en-CA" sz="1200">
                <a:solidFill>
                  <a:schemeClr val="dk1"/>
                </a:solidFill>
                <a:latin typeface="Arial"/>
                <a:ea typeface="Arial"/>
                <a:cs typeface="Arial"/>
                <a:sym typeface="Arial"/>
              </a:rPr>
              <a:t>The value would peak and fall off </a:t>
            </a:r>
            <a:endParaRPr/>
          </a:p>
          <a:p>
            <a:pPr marL="0" marR="0" lvl="0" indent="0" algn="l" rtl="0">
              <a:spcBef>
                <a:spcPts val="0"/>
              </a:spcBef>
              <a:spcAft>
                <a:spcPts val="0"/>
              </a:spcAft>
              <a:buNone/>
            </a:pPr>
            <a:r>
              <a:rPr lang="en-CA" sz="1200">
                <a:solidFill>
                  <a:schemeClr val="dk1"/>
                </a:solidFill>
                <a:latin typeface="Arial"/>
                <a:ea typeface="Arial"/>
                <a:cs typeface="Arial"/>
                <a:sym typeface="Arial"/>
              </a:rPr>
              <a:t>on the test set</a:t>
            </a:r>
            <a:endParaRPr/>
          </a:p>
          <a:p>
            <a:pPr marL="0" marR="0" lvl="0" indent="0" algn="l" rtl="0">
              <a:spcBef>
                <a:spcPts val="0"/>
              </a:spcBef>
              <a:spcAft>
                <a:spcPts val="0"/>
              </a:spcAft>
              <a:buNone/>
            </a:pPr>
            <a:r>
              <a:rPr lang="en-CA" sz="1200">
                <a:solidFill>
                  <a:schemeClr val="dk1"/>
                </a:solidFill>
                <a:latin typeface="Arial"/>
                <a:ea typeface="Arial"/>
                <a:cs typeface="Arial"/>
                <a:sym typeface="Arial"/>
              </a:rPr>
              <a:t>as the featured increased </a:t>
            </a:r>
            <a:endParaRPr/>
          </a:p>
          <a:p>
            <a:pPr marL="0" marR="0" lvl="0" indent="0" algn="l" rtl="0">
              <a:spcBef>
                <a:spcPts val="0"/>
              </a:spcBef>
              <a:spcAft>
                <a:spcPts val="0"/>
              </a:spcAft>
              <a:buNone/>
            </a:pPr>
            <a:r>
              <a:rPr lang="en-CA" sz="1200">
                <a:solidFill>
                  <a:schemeClr val="dk1"/>
                </a:solidFill>
                <a:latin typeface="Arial"/>
                <a:ea typeface="Arial"/>
                <a:cs typeface="Arial"/>
                <a:sym typeface="Arial"/>
              </a:rPr>
              <a:t>in the case of over-fitting</a:t>
            </a:r>
            <a:endParaRPr/>
          </a:p>
        </p:txBody>
      </p:sp>
      <p:sp>
        <p:nvSpPr>
          <p:cNvPr id="168" name="Shape 168"/>
          <p:cNvSpPr txBox="1"/>
          <p:nvPr/>
        </p:nvSpPr>
        <p:spPr>
          <a:xfrm>
            <a:off x="1752396" y="3185515"/>
            <a:ext cx="3692439"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800">
                <a:solidFill>
                  <a:schemeClr val="dk1"/>
                </a:solidFill>
                <a:latin typeface="Arial"/>
                <a:ea typeface="Arial"/>
                <a:cs typeface="Arial"/>
                <a:sym typeface="Arial"/>
              </a:rPr>
              <a:t>Source: Sklearn documentation for RFECV</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dirty="0"/>
              <a:t>Recursive Feature Elimination</a:t>
            </a:r>
            <a:endParaRPr sz="2520" b="1" i="0" u="none" strike="noStrike" cap="none" dirty="0">
              <a:solidFill>
                <a:srgbClr val="136855"/>
              </a:solidFill>
              <a:latin typeface="Arial"/>
              <a:ea typeface="Arial"/>
              <a:cs typeface="Arial"/>
              <a:sym typeface="Arial"/>
            </a:endParaRPr>
          </a:p>
        </p:txBody>
      </p:sp>
      <p:sp>
        <p:nvSpPr>
          <p:cNvPr id="174" name="Shape 174"/>
          <p:cNvSpPr txBox="1">
            <a:spLocks noGrp="1"/>
          </p:cNvSpPr>
          <p:nvPr>
            <p:ph type="body" idx="1"/>
          </p:nvPr>
        </p:nvSpPr>
        <p:spPr>
          <a:xfrm>
            <a:off x="1717040" y="1200151"/>
            <a:ext cx="6969760" cy="339447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from sklearn.feature_selection import RFE</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Estimator is a supervised learning estimator with a fit method that provides information about the importance of the features either as a coefficient (as with linear regression) or as a feature importance attribute (decision trees)</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n-features to select: the number of features to select for the final model</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Step: the number (or percentage) of features to remove at each step</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75" name="Shape 175"/>
          <p:cNvSpPr/>
          <p:nvPr/>
        </p:nvSpPr>
        <p:spPr>
          <a:xfrm>
            <a:off x="1803862" y="1619642"/>
            <a:ext cx="7374135" cy="27699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1200"/>
              <a:buFont typeface="Helvetica Neue"/>
              <a:buNone/>
            </a:pPr>
            <a:r>
              <a:rPr lang="en-CA" sz="1200" b="0" i="1" u="none" strike="noStrike" cap="none">
                <a:solidFill>
                  <a:srgbClr val="222222"/>
                </a:solidFill>
                <a:latin typeface="Helvetica Neue"/>
                <a:ea typeface="Helvetica Neue"/>
                <a:cs typeface="Helvetica Neue"/>
                <a:sym typeface="Helvetica Neue"/>
              </a:rPr>
              <a:t>class </a:t>
            </a:r>
            <a:r>
              <a:rPr lang="en-CA" sz="1200" b="0" i="0" u="none" strike="noStrike" cap="none">
                <a:solidFill>
                  <a:srgbClr val="222222"/>
                </a:solidFill>
                <a:latin typeface="Courier New"/>
                <a:ea typeface="Courier New"/>
                <a:cs typeface="Courier New"/>
                <a:sym typeface="Courier New"/>
              </a:rPr>
              <a:t>sklearn.feature_selection.</a:t>
            </a:r>
            <a:r>
              <a:rPr lang="en-CA" sz="1200" b="1" i="0" u="none" strike="noStrike" cap="none">
                <a:solidFill>
                  <a:srgbClr val="222222"/>
                </a:solidFill>
                <a:latin typeface="Courier New"/>
                <a:ea typeface="Courier New"/>
                <a:cs typeface="Courier New"/>
                <a:sym typeface="Courier New"/>
              </a:rPr>
              <a:t>RFE</a:t>
            </a:r>
            <a:r>
              <a:rPr lang="en-CA" sz="1200" b="0" i="0" u="none" strike="noStrike" cap="none">
                <a:solidFill>
                  <a:srgbClr val="222222"/>
                </a:solidFill>
                <a:latin typeface="Helvetica Neue"/>
                <a:ea typeface="Helvetica Neue"/>
                <a:cs typeface="Helvetica Neue"/>
                <a:sym typeface="Helvetica Neue"/>
              </a:rPr>
              <a:t>(</a:t>
            </a:r>
            <a:r>
              <a:rPr lang="en-CA" sz="1200" b="0" i="1" u="none" strike="noStrike" cap="none">
                <a:solidFill>
                  <a:srgbClr val="222222"/>
                </a:solidFill>
                <a:latin typeface="Helvetica Neue"/>
                <a:ea typeface="Helvetica Neue"/>
                <a:cs typeface="Helvetica Neue"/>
                <a:sym typeface="Helvetica Neue"/>
              </a:rPr>
              <a:t>estimator</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n_features_to_select=None</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step=1</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verbose=0</a:t>
            </a:r>
            <a:r>
              <a:rPr lang="en-CA" sz="1200" b="0" i="0" u="none" strike="noStrike" cap="none">
                <a:solidFill>
                  <a:srgbClr val="222222"/>
                </a:solidFill>
                <a:latin typeface="Helvetica Neue"/>
                <a:ea typeface="Helvetica Neue"/>
                <a:cs typeface="Helvetica Neue"/>
                <a:sym typeface="Helvetica Neue"/>
              </a:rPr>
              <a:t>)</a:t>
            </a:r>
            <a:r>
              <a:rPr lang="en-CA"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sp>
        <p:nvSpPr>
          <p:cNvPr id="176" name="Shape 176"/>
          <p:cNvSpPr txBox="1"/>
          <p:nvPr/>
        </p:nvSpPr>
        <p:spPr>
          <a:xfrm>
            <a:off x="1579418" y="4731545"/>
            <a:ext cx="578876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800">
                <a:solidFill>
                  <a:schemeClr val="dk1"/>
                </a:solidFill>
                <a:latin typeface="Arial"/>
                <a:ea typeface="Arial"/>
                <a:cs typeface="Arial"/>
                <a:sym typeface="Arial"/>
              </a:rPr>
              <a:t>Source: http://scikit-learn.org/stable/modules/generated/sklearn.feature_selection.RFE.html#sklearn.feature_selection.RFE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520"/>
              <a:buFont typeface="Arial"/>
              <a:buNone/>
            </a:pPr>
            <a:r>
              <a:rPr lang="en-CA" sz="2520" b="1" i="0" u="none" strike="noStrike" cap="none" dirty="0">
                <a:solidFill>
                  <a:srgbClr val="136855"/>
                </a:solidFill>
                <a:latin typeface="Arial"/>
                <a:ea typeface="Arial"/>
                <a:cs typeface="Arial"/>
                <a:sym typeface="Arial"/>
              </a:rPr>
              <a:t>Recursive Feature Elimination with Cross Validation- </a:t>
            </a:r>
            <a:r>
              <a:rPr lang="en-CA" sz="2520" b="1" i="0" u="none" strike="noStrike" cap="none" dirty="0" err="1">
                <a:solidFill>
                  <a:srgbClr val="136855"/>
                </a:solidFill>
                <a:latin typeface="Arial"/>
                <a:ea typeface="Arial"/>
                <a:cs typeface="Arial"/>
                <a:sym typeface="Arial"/>
              </a:rPr>
              <a:t>sklearn</a:t>
            </a:r>
            <a:endParaRPr sz="2520" b="1" i="0" u="none" strike="noStrike" cap="none" dirty="0">
              <a:solidFill>
                <a:srgbClr val="136855"/>
              </a:solidFill>
              <a:latin typeface="Arial"/>
              <a:ea typeface="Arial"/>
              <a:cs typeface="Arial"/>
              <a:sym typeface="Arial"/>
            </a:endParaRPr>
          </a:p>
        </p:txBody>
      </p:sp>
      <p:sp>
        <p:nvSpPr>
          <p:cNvPr id="182" name="Shape 182"/>
          <p:cNvSpPr txBox="1">
            <a:spLocks noGrp="1"/>
          </p:cNvSpPr>
          <p:nvPr>
            <p:ph type="body" idx="1"/>
          </p:nvPr>
        </p:nvSpPr>
        <p:spPr>
          <a:xfrm>
            <a:off x="1950720" y="1552517"/>
            <a:ext cx="6336145" cy="3394472"/>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from sklearn.feature_selection import RFECV</a:t>
            </a:r>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cv determines the cross validation strategy, with the default  being a 3-way split of the data (X, y) supplied to the fit method	e.g. (refer to user guide for alternative strategies)</a:t>
            </a:r>
            <a:endParaRPr/>
          </a:p>
          <a:p>
            <a:pPr marL="74295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Selector = RFECV(estimator,step=1)</a:t>
            </a:r>
            <a:endParaRPr/>
          </a:p>
          <a:p>
            <a:pPr marL="74295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Selector.fit(X,y)</a:t>
            </a:r>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Instead of choosing the number of features for the final model, as with RFE (n_features_to_select), the number of features is chosen based on optimized performance on the cross validation set</a:t>
            </a:r>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183" name="Shape 183"/>
          <p:cNvSpPr txBox="1"/>
          <p:nvPr/>
        </p:nvSpPr>
        <p:spPr>
          <a:xfrm>
            <a:off x="1579418" y="4731545"/>
            <a:ext cx="5788764"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800">
                <a:solidFill>
                  <a:schemeClr val="dk1"/>
                </a:solidFill>
                <a:latin typeface="Arial"/>
                <a:ea typeface="Arial"/>
                <a:cs typeface="Arial"/>
                <a:sym typeface="Arial"/>
              </a:rPr>
              <a:t>Source: http://scikit-learn.org/stable/modules/generated/sklearn.feature_selection.RFE.html#sklearn.feature_selection.RFE</a:t>
            </a:r>
            <a:endParaRPr/>
          </a:p>
        </p:txBody>
      </p:sp>
      <p:sp>
        <p:nvSpPr>
          <p:cNvPr id="184" name="Shape 184"/>
          <p:cNvSpPr/>
          <p:nvPr/>
        </p:nvSpPr>
        <p:spPr>
          <a:xfrm>
            <a:off x="1579418" y="1063229"/>
            <a:ext cx="7274748" cy="46166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222222"/>
              </a:buClr>
              <a:buSzPts val="1200"/>
              <a:buFont typeface="Helvetica Neue"/>
              <a:buNone/>
            </a:pPr>
            <a:r>
              <a:rPr lang="en-CA" sz="1200" b="0" i="1" u="none" strike="noStrike" cap="none">
                <a:solidFill>
                  <a:srgbClr val="222222"/>
                </a:solidFill>
                <a:latin typeface="Helvetica Neue"/>
                <a:ea typeface="Helvetica Neue"/>
                <a:cs typeface="Helvetica Neue"/>
                <a:sym typeface="Helvetica Neue"/>
              </a:rPr>
              <a:t>class </a:t>
            </a:r>
            <a:r>
              <a:rPr lang="en-CA" sz="1200" b="0" i="0" u="none" strike="noStrike" cap="none">
                <a:solidFill>
                  <a:srgbClr val="222222"/>
                </a:solidFill>
                <a:latin typeface="Courier New"/>
                <a:ea typeface="Courier New"/>
                <a:cs typeface="Courier New"/>
                <a:sym typeface="Courier New"/>
              </a:rPr>
              <a:t>sklearn.feature_selection.</a:t>
            </a:r>
            <a:r>
              <a:rPr lang="en-CA" sz="1200" b="1" i="0" u="none" strike="noStrike" cap="none">
                <a:solidFill>
                  <a:srgbClr val="222222"/>
                </a:solidFill>
                <a:latin typeface="Courier New"/>
                <a:ea typeface="Courier New"/>
                <a:cs typeface="Courier New"/>
                <a:sym typeface="Courier New"/>
              </a:rPr>
              <a:t>RFECV</a:t>
            </a:r>
            <a:r>
              <a:rPr lang="en-CA" sz="1200" b="0" i="0" u="none" strike="noStrike" cap="none">
                <a:solidFill>
                  <a:srgbClr val="222222"/>
                </a:solidFill>
                <a:latin typeface="Helvetica Neue"/>
                <a:ea typeface="Helvetica Neue"/>
                <a:cs typeface="Helvetica Neue"/>
                <a:sym typeface="Helvetica Neue"/>
              </a:rPr>
              <a:t>(</a:t>
            </a:r>
            <a:r>
              <a:rPr lang="en-CA" sz="1200" b="0" i="1" u="none" strike="noStrike" cap="none">
                <a:solidFill>
                  <a:srgbClr val="222222"/>
                </a:solidFill>
                <a:latin typeface="Helvetica Neue"/>
                <a:ea typeface="Helvetica Neue"/>
                <a:cs typeface="Helvetica Neue"/>
                <a:sym typeface="Helvetica Neue"/>
              </a:rPr>
              <a:t>estimator</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step=1</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cv=None</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scoring=None</a:t>
            </a: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verbose=0</a:t>
            </a:r>
            <a:r>
              <a:rPr lang="en-CA" sz="1200" b="0" i="0" u="none" strike="noStrike" cap="none">
                <a:solidFill>
                  <a:srgbClr val="222222"/>
                </a:solidFill>
                <a:latin typeface="Helvetica Neue"/>
                <a:ea typeface="Helvetica Neue"/>
                <a:cs typeface="Helvetica Neue"/>
                <a:sym typeface="Helvetica Neue"/>
              </a:rPr>
              <a:t>,</a:t>
            </a:r>
            <a:endParaRPr/>
          </a:p>
          <a:p>
            <a:pPr marL="0" marR="0" lvl="0" indent="0" algn="l" rtl="0">
              <a:lnSpc>
                <a:spcPct val="100000"/>
              </a:lnSpc>
              <a:spcBef>
                <a:spcPts val="0"/>
              </a:spcBef>
              <a:spcAft>
                <a:spcPts val="0"/>
              </a:spcAft>
              <a:buClr>
                <a:srgbClr val="222222"/>
              </a:buClr>
              <a:buSzPts val="1200"/>
              <a:buFont typeface="Helvetica Neue"/>
              <a:buNone/>
            </a:pPr>
            <a:r>
              <a:rPr lang="en-CA" sz="1200" b="0" i="0" u="none" strike="noStrike" cap="none">
                <a:solidFill>
                  <a:srgbClr val="222222"/>
                </a:solidFill>
                <a:latin typeface="Helvetica Neue"/>
                <a:ea typeface="Helvetica Neue"/>
                <a:cs typeface="Helvetica Neue"/>
                <a:sym typeface="Helvetica Neue"/>
              </a:rPr>
              <a:t> </a:t>
            </a:r>
            <a:r>
              <a:rPr lang="en-CA" sz="1200" b="0" i="1" u="none" strike="noStrike" cap="none">
                <a:solidFill>
                  <a:srgbClr val="222222"/>
                </a:solidFill>
                <a:latin typeface="Helvetica Neue"/>
                <a:ea typeface="Helvetica Neue"/>
                <a:cs typeface="Helvetica Neue"/>
                <a:sym typeface="Helvetica Neue"/>
              </a:rPr>
              <a:t>n_jobs=1</a:t>
            </a:r>
            <a:r>
              <a:rPr lang="en-CA" sz="1200" b="0" i="0" u="none" strike="noStrike" cap="none">
                <a:solidFill>
                  <a:srgbClr val="222222"/>
                </a:solidFill>
                <a:latin typeface="Helvetica Neue"/>
                <a:ea typeface="Helvetica Neue"/>
                <a:cs typeface="Helvetica Neue"/>
                <a:sym typeface="Helvetica Neue"/>
              </a:rPr>
              <a:t>)</a:t>
            </a:r>
            <a:r>
              <a:rPr lang="en-CA" sz="1200" b="0" i="0" u="none" strike="noStrike" cap="none">
                <a:solidFill>
                  <a:schemeClr val="dk1"/>
                </a:solidFill>
                <a:latin typeface="Arial"/>
                <a:ea typeface="Arial"/>
                <a:cs typeface="Arial"/>
                <a:sym typeface="Arial"/>
              </a:rPr>
              <a:t> </a:t>
            </a:r>
            <a:endParaRPr sz="1200" b="0" i="0" u="none" strike="noStrike" cap="none">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Embedded Methods</a:t>
            </a:r>
            <a:endParaRPr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dirty="0"/>
              <a:t>Feature selection can also be achieved by the insights provided by some Machine Learning models.</a:t>
            </a:r>
          </a:p>
          <a:p>
            <a:pPr marL="127000" indent="0">
              <a:buNone/>
            </a:pPr>
            <a:endParaRPr lang="en-CA" b="1" dirty="0"/>
          </a:p>
          <a:p>
            <a:pPr marL="127000" indent="0">
              <a:buNone/>
            </a:pPr>
            <a:r>
              <a:rPr lang="en-CA" b="1" dirty="0"/>
              <a:t>Tree based models</a:t>
            </a:r>
            <a:r>
              <a:rPr lang="en-CA" dirty="0"/>
              <a:t> calculates feature importance for they need to keep the best performing features as close to the root of the tree. Constructing a decision tree involves calculating the best predictive feature.</a:t>
            </a:r>
            <a:endParaRPr sz="1600" b="0" i="0" u="none" strike="noStrike" cap="none" dirty="0">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F261120D-F476-B942-961D-6DD46B94CD63}"/>
              </a:ext>
            </a:extLst>
          </p:cNvPr>
          <p:cNvPicPr>
            <a:picLocks noChangeAspect="1"/>
          </p:cNvPicPr>
          <p:nvPr/>
        </p:nvPicPr>
        <p:blipFill>
          <a:blip r:embed="rId3"/>
          <a:stretch>
            <a:fillRect/>
          </a:stretch>
        </p:blipFill>
        <p:spPr>
          <a:xfrm>
            <a:off x="5423987" y="2777369"/>
            <a:ext cx="3367314" cy="2122109"/>
          </a:xfrm>
          <a:prstGeom prst="rect">
            <a:avLst/>
          </a:prstGeom>
        </p:spPr>
      </p:pic>
      <p:sp>
        <p:nvSpPr>
          <p:cNvPr id="3" name="Rectangle 2">
            <a:extLst>
              <a:ext uri="{FF2B5EF4-FFF2-40B4-BE49-F238E27FC236}">
                <a16:creationId xmlns:a16="http://schemas.microsoft.com/office/drawing/2014/main" id="{C2B043F3-C63F-114C-9797-A340681ED3A1}"/>
              </a:ext>
            </a:extLst>
          </p:cNvPr>
          <p:cNvSpPr/>
          <p:nvPr/>
        </p:nvSpPr>
        <p:spPr>
          <a:xfrm>
            <a:off x="1879599" y="2835425"/>
            <a:ext cx="3381829" cy="738664"/>
          </a:xfrm>
          <a:prstGeom prst="rect">
            <a:avLst/>
          </a:prstGeom>
        </p:spPr>
        <p:txBody>
          <a:bodyPr wrap="square">
            <a:spAutoFit/>
          </a:bodyPr>
          <a:lstStyle/>
          <a:p>
            <a:r>
              <a:rPr lang="en-CA" dirty="0">
                <a:latin typeface="medium-content-serif-font"/>
              </a:rPr>
              <a:t>The feature importance in tree based models are calculated based on </a:t>
            </a:r>
            <a:r>
              <a:rPr lang="en-CA" b="1" dirty="0">
                <a:latin typeface="medium-content-serif-font"/>
              </a:rPr>
              <a:t>Gini Index</a:t>
            </a:r>
            <a:r>
              <a:rPr lang="en-CA" dirty="0">
                <a:latin typeface="medium-content-serif-font"/>
              </a:rPr>
              <a:t>, </a:t>
            </a:r>
            <a:r>
              <a:rPr lang="en-CA" b="1" dirty="0">
                <a:latin typeface="medium-content-serif-font"/>
              </a:rPr>
              <a:t>Entropy</a:t>
            </a:r>
            <a:r>
              <a:rPr lang="en-CA" dirty="0">
                <a:latin typeface="medium-content-serif-font"/>
              </a:rPr>
              <a:t> or </a:t>
            </a:r>
            <a:r>
              <a:rPr lang="en-CA" b="1" dirty="0">
                <a:latin typeface="medium-content-serif-font"/>
              </a:rPr>
              <a:t>Chi-Square</a:t>
            </a:r>
            <a:r>
              <a:rPr lang="en-CA" dirty="0">
                <a:latin typeface="medium-content-serif-font"/>
              </a:rPr>
              <a:t> value.</a:t>
            </a:r>
            <a:endParaRPr lang="en-US" dirty="0"/>
          </a:p>
        </p:txBody>
      </p:sp>
    </p:spTree>
    <p:extLst>
      <p:ext uri="{BB962C8B-B14F-4D97-AF65-F5344CB8AC3E}">
        <p14:creationId xmlns:p14="http://schemas.microsoft.com/office/powerpoint/2010/main" val="281166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r>
              <a:rPr lang="en-CA" dirty="0"/>
              <a:t>Filters, Wrappers or Embedded </a:t>
            </a:r>
            <a:endParaRPr lang="en-CA" sz="2400" dirty="0"/>
          </a:p>
        </p:txBody>
      </p:sp>
      <p:sp>
        <p:nvSpPr>
          <p:cNvPr id="60" name="Shape 60"/>
          <p:cNvSpPr txBox="1">
            <a:spLocks noGrp="1"/>
          </p:cNvSpPr>
          <p:nvPr>
            <p:ph type="body" idx="1"/>
          </p:nvPr>
        </p:nvSpPr>
        <p:spPr>
          <a:xfrm>
            <a:off x="1717040" y="925342"/>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b="1" dirty="0"/>
              <a:t>Filters </a:t>
            </a:r>
          </a:p>
          <a:p>
            <a:pPr marL="584200" lvl="1" indent="0">
              <a:buNone/>
            </a:pPr>
            <a:r>
              <a:rPr lang="en-CA" sz="1400" b="1" dirty="0"/>
              <a:t>Pros:</a:t>
            </a:r>
            <a:endParaRPr lang="en-CA" sz="1400" dirty="0"/>
          </a:p>
          <a:p>
            <a:pPr lvl="2"/>
            <a:r>
              <a:rPr lang="en-CA" sz="1400" dirty="0"/>
              <a:t>independent of the learning algorithm </a:t>
            </a:r>
          </a:p>
          <a:p>
            <a:pPr lvl="2"/>
            <a:r>
              <a:rPr lang="en-CA" sz="1400" dirty="0"/>
              <a:t>low complexity and therefore good for large number of features </a:t>
            </a:r>
          </a:p>
          <a:p>
            <a:pPr marL="584200" lvl="1" indent="0">
              <a:buNone/>
            </a:pPr>
            <a:r>
              <a:rPr lang="en-CA" sz="1400" b="1" dirty="0"/>
              <a:t>Cons:</a:t>
            </a:r>
            <a:endParaRPr lang="en-CA" sz="1400" dirty="0"/>
          </a:p>
          <a:p>
            <a:pPr lvl="2"/>
            <a:r>
              <a:rPr lang="en-CA" sz="1400" dirty="0"/>
              <a:t> selects larger subsets </a:t>
            </a:r>
          </a:p>
          <a:p>
            <a:pPr marL="127000" indent="0">
              <a:buNone/>
            </a:pPr>
            <a:r>
              <a:rPr lang="en-CA" b="1" dirty="0"/>
              <a:t>Wrappers </a:t>
            </a:r>
          </a:p>
          <a:p>
            <a:pPr marL="584200" lvl="1" indent="0">
              <a:buNone/>
            </a:pPr>
            <a:r>
              <a:rPr lang="en-CA" sz="1400" b="1" dirty="0"/>
              <a:t>Pros:</a:t>
            </a:r>
            <a:endParaRPr lang="en-CA" sz="1400" dirty="0"/>
          </a:p>
          <a:p>
            <a:pPr lvl="2"/>
            <a:r>
              <a:rPr lang="en-CA" sz="1400" dirty="0"/>
              <a:t>better accuracy as they are tied to the classifier </a:t>
            </a:r>
          </a:p>
          <a:p>
            <a:pPr lvl="2"/>
            <a:r>
              <a:rPr lang="en-CA" sz="1400" dirty="0"/>
              <a:t>subset selection is tune to the learning algorithm (limit the generalization unless it uses good training practice) </a:t>
            </a:r>
          </a:p>
          <a:p>
            <a:pPr marL="584200" lvl="1" indent="0">
              <a:buNone/>
            </a:pPr>
            <a:r>
              <a:rPr lang="en-CA" sz="1400" b="1" dirty="0"/>
              <a:t>Cons:</a:t>
            </a:r>
          </a:p>
          <a:p>
            <a:pPr lvl="2"/>
            <a:r>
              <a:rPr lang="en-CA" sz="1400" dirty="0"/>
              <a:t>more complex and can be slow</a:t>
            </a:r>
          </a:p>
          <a:p>
            <a:pPr lvl="2"/>
            <a:r>
              <a:rPr lang="en-CA" sz="1400" dirty="0"/>
              <a:t>dependent on the learning algorithm </a:t>
            </a:r>
          </a:p>
        </p:txBody>
      </p:sp>
    </p:spTree>
    <p:extLst>
      <p:ext uri="{BB962C8B-B14F-4D97-AF65-F5344CB8AC3E}">
        <p14:creationId xmlns:p14="http://schemas.microsoft.com/office/powerpoint/2010/main" val="218374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r>
              <a:rPr lang="en-CA" dirty="0"/>
              <a:t>Filters, Wrappers or Embedded </a:t>
            </a:r>
            <a:endParaRPr lang="en-CA" sz="2400"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b="1" dirty="0"/>
              <a:t>Embedded </a:t>
            </a:r>
          </a:p>
          <a:p>
            <a:pPr marL="584200" lvl="1" indent="0">
              <a:buNone/>
            </a:pPr>
            <a:r>
              <a:rPr lang="en-CA" sz="1400" b="1" dirty="0"/>
              <a:t>Pros:</a:t>
            </a:r>
            <a:endParaRPr lang="en-CA" sz="1400" dirty="0"/>
          </a:p>
          <a:p>
            <a:pPr lvl="2"/>
            <a:r>
              <a:rPr lang="en-CA" sz="1400" dirty="0"/>
              <a:t>performance competitive with wrapper </a:t>
            </a:r>
          </a:p>
          <a:p>
            <a:pPr lvl="2"/>
            <a:r>
              <a:rPr lang="en-CA" sz="1400" dirty="0"/>
              <a:t>fast learning</a:t>
            </a:r>
          </a:p>
          <a:p>
            <a:pPr marL="584200" lvl="1" indent="0">
              <a:buNone/>
            </a:pPr>
            <a:r>
              <a:rPr lang="en-CA" sz="1400" b="1" dirty="0"/>
              <a:t>Cons:</a:t>
            </a:r>
            <a:endParaRPr lang="en-CA" sz="1400" dirty="0"/>
          </a:p>
          <a:p>
            <a:pPr lvl="2"/>
            <a:r>
              <a:rPr lang="en-CA" sz="1400" dirty="0"/>
              <a:t>tied to the learning process </a:t>
            </a:r>
          </a:p>
        </p:txBody>
      </p:sp>
    </p:spTree>
    <p:extLst>
      <p:ext uri="{BB962C8B-B14F-4D97-AF65-F5344CB8AC3E}">
        <p14:creationId xmlns:p14="http://schemas.microsoft.com/office/powerpoint/2010/main" val="4105283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800"/>
              <a:buFont typeface="Arial"/>
              <a:buNone/>
            </a:pPr>
            <a:r>
              <a:rPr lang="en-US" sz="2800" b="1" i="0" u="none" strike="noStrike" cap="none" dirty="0">
                <a:solidFill>
                  <a:schemeClr val="lt1"/>
                </a:solidFill>
                <a:latin typeface="Arial"/>
                <a:ea typeface="Arial"/>
                <a:cs typeface="Arial"/>
                <a:sym typeface="Arial"/>
              </a:rPr>
              <a:t>Linear Regression</a:t>
            </a:r>
            <a:endParaRPr dirty="0"/>
          </a:p>
        </p:txBody>
      </p:sp>
      <p:sp>
        <p:nvSpPr>
          <p:cNvPr id="59" name="Shape 5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888888"/>
              </a:buClr>
              <a:buSzPts val="2000"/>
              <a:buFont typeface="Arial"/>
              <a:buNone/>
            </a:pPr>
            <a:endParaRPr sz="20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2874935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60" name="Shape 60"/>
          <p:cNvSpPr txBox="1">
            <a:spLocks noGrp="1"/>
          </p:cNvSpPr>
          <p:nvPr>
            <p:ph type="body" idx="1"/>
          </p:nvPr>
        </p:nvSpPr>
        <p:spPr>
          <a:xfrm>
            <a:off x="1577340" y="768350"/>
            <a:ext cx="6969760" cy="4230939"/>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1" i="0" u="none" strike="noStrike" cap="none">
                <a:solidFill>
                  <a:schemeClr val="dk1"/>
                </a:solidFill>
                <a:latin typeface="Arial"/>
                <a:ea typeface="Arial"/>
                <a:cs typeface="Arial"/>
                <a:sym typeface="Arial"/>
              </a:rPr>
              <a:t>Simple linear regression</a:t>
            </a:r>
            <a:r>
              <a:rPr lang="en-CA" sz="1600" b="0" i="0" u="none" strike="noStrike" cap="none">
                <a:solidFill>
                  <a:schemeClr val="dk1"/>
                </a:solidFill>
                <a:latin typeface="Arial"/>
                <a:ea typeface="Arial"/>
                <a:cs typeface="Arial"/>
                <a:sym typeface="Arial"/>
              </a:rPr>
              <a:t> is a statistical method that allows us to summarize and study </a:t>
            </a:r>
            <a:r>
              <a:rPr lang="en-CA" sz="1600" b="0" i="0" u="none" strike="noStrike" cap="none">
                <a:solidFill>
                  <a:srgbClr val="FF0000"/>
                </a:solidFill>
                <a:latin typeface="Arial"/>
                <a:ea typeface="Arial"/>
                <a:cs typeface="Arial"/>
                <a:sym typeface="Arial"/>
              </a:rPr>
              <a:t>relationships</a:t>
            </a:r>
            <a:r>
              <a:rPr lang="en-CA" sz="1600" b="0" i="0" u="none" strike="noStrike" cap="none">
                <a:solidFill>
                  <a:schemeClr val="dk1"/>
                </a:solidFill>
                <a:latin typeface="Arial"/>
                <a:ea typeface="Arial"/>
                <a:cs typeface="Arial"/>
                <a:sym typeface="Arial"/>
              </a:rPr>
              <a:t> between </a:t>
            </a:r>
            <a:r>
              <a:rPr lang="en-CA" sz="1600" b="0" i="0" u="none" strike="noStrike" cap="none">
                <a:solidFill>
                  <a:srgbClr val="FF0000"/>
                </a:solidFill>
                <a:latin typeface="Arial"/>
                <a:ea typeface="Arial"/>
                <a:cs typeface="Arial"/>
                <a:sym typeface="Arial"/>
              </a:rPr>
              <a:t>two</a:t>
            </a:r>
            <a:r>
              <a:rPr lang="en-CA" sz="1600" b="0" i="0" u="none" strike="noStrike" cap="none">
                <a:solidFill>
                  <a:schemeClr val="dk1"/>
                </a:solidFill>
                <a:latin typeface="Arial"/>
                <a:ea typeface="Arial"/>
                <a:cs typeface="Arial"/>
                <a:sym typeface="Arial"/>
              </a:rPr>
              <a:t> continuous (quantitative) variables:</a:t>
            </a:r>
            <a:endParaRPr/>
          </a:p>
          <a:p>
            <a:pPr marL="74295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One variable, denoted </a:t>
            </a:r>
            <a:r>
              <a:rPr lang="en-CA" sz="1600" b="0" i="1" u="none" strike="noStrike" cap="none">
                <a:solidFill>
                  <a:schemeClr val="dk1"/>
                </a:solidFill>
                <a:latin typeface="Arial"/>
                <a:ea typeface="Arial"/>
                <a:cs typeface="Arial"/>
                <a:sym typeface="Arial"/>
              </a:rPr>
              <a:t>x</a:t>
            </a:r>
            <a:r>
              <a:rPr lang="en-CA" sz="1600" b="0" i="0" u="none" strike="noStrike" cap="none">
                <a:solidFill>
                  <a:schemeClr val="dk1"/>
                </a:solidFill>
                <a:latin typeface="Arial"/>
                <a:ea typeface="Arial"/>
                <a:cs typeface="Arial"/>
                <a:sym typeface="Arial"/>
              </a:rPr>
              <a:t>, is regarded as the </a:t>
            </a:r>
            <a:r>
              <a:rPr lang="en-CA" sz="1600" b="1" i="0" u="none" strike="noStrike" cap="none">
                <a:solidFill>
                  <a:schemeClr val="dk1"/>
                </a:solidFill>
                <a:latin typeface="Arial"/>
                <a:ea typeface="Arial"/>
                <a:cs typeface="Arial"/>
                <a:sym typeface="Arial"/>
              </a:rPr>
              <a:t>predictor</a:t>
            </a:r>
            <a:endParaRPr/>
          </a:p>
          <a:p>
            <a:pPr marL="74295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The other variable, denoted </a:t>
            </a:r>
            <a:r>
              <a:rPr lang="en-CA" sz="1600" b="0" i="1" u="none" strike="noStrike" cap="none">
                <a:solidFill>
                  <a:schemeClr val="dk1"/>
                </a:solidFill>
                <a:latin typeface="Arial"/>
                <a:ea typeface="Arial"/>
                <a:cs typeface="Arial"/>
                <a:sym typeface="Arial"/>
              </a:rPr>
              <a:t>y</a:t>
            </a:r>
            <a:r>
              <a:rPr lang="en-CA" sz="1600" b="0" i="0" u="none" strike="noStrike" cap="none">
                <a:solidFill>
                  <a:schemeClr val="dk1"/>
                </a:solidFill>
                <a:latin typeface="Arial"/>
                <a:ea typeface="Arial"/>
                <a:cs typeface="Arial"/>
                <a:sym typeface="Arial"/>
              </a:rPr>
              <a:t>, is regarded as the </a:t>
            </a:r>
            <a:r>
              <a:rPr lang="en-CA" sz="1600" b="1" i="0" u="none" strike="noStrike" cap="none">
                <a:solidFill>
                  <a:schemeClr val="dk1"/>
                </a:solidFill>
                <a:latin typeface="Arial"/>
                <a:ea typeface="Arial"/>
                <a:cs typeface="Arial"/>
                <a:sym typeface="Arial"/>
              </a:rPr>
              <a:t>response</a:t>
            </a:r>
            <a:endParaRPr/>
          </a:p>
          <a:p>
            <a:pPr marL="742950" marR="0" lvl="1" indent="-184150" algn="l" rtl="0">
              <a:spcBef>
                <a:spcPts val="320"/>
              </a:spcBef>
              <a:spcAft>
                <a:spcPts val="0"/>
              </a:spcAft>
              <a:buClr>
                <a:schemeClr val="dk1"/>
              </a:buClr>
              <a:buSzPts val="1600"/>
              <a:buFont typeface="Arial"/>
              <a:buNone/>
            </a:pPr>
            <a:endParaRPr sz="1600" b="1"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Different types of relationships between two variables (you can generalize these definitions to any arbitrary set  variables):</a:t>
            </a:r>
            <a:endParaRPr/>
          </a:p>
          <a:p>
            <a:pPr marL="800100" marR="0" lvl="1" indent="-342900" algn="l" rtl="0">
              <a:spcBef>
                <a:spcPts val="320"/>
              </a:spcBef>
              <a:spcAft>
                <a:spcPts val="0"/>
              </a:spcAft>
              <a:buClr>
                <a:schemeClr val="dk1"/>
              </a:buClr>
              <a:buSzPts val="1600"/>
              <a:buFont typeface="Arial"/>
              <a:buAutoNum type="arabicPeriod"/>
            </a:pPr>
            <a:r>
              <a:rPr lang="en-CA" sz="1600" b="1" i="0" u="none" strike="noStrike" cap="none">
                <a:solidFill>
                  <a:schemeClr val="dk1"/>
                </a:solidFill>
                <a:latin typeface="Arial"/>
                <a:ea typeface="Arial"/>
                <a:cs typeface="Arial"/>
                <a:sym typeface="Arial"/>
              </a:rPr>
              <a:t>deterministic</a:t>
            </a:r>
            <a:r>
              <a:rPr lang="en-CA" sz="1600" b="0" i="0" u="none" strike="noStrike" cap="none">
                <a:solidFill>
                  <a:schemeClr val="dk1"/>
                </a:solidFill>
                <a:latin typeface="Arial"/>
                <a:ea typeface="Arial"/>
                <a:cs typeface="Arial"/>
                <a:sym typeface="Arial"/>
              </a:rPr>
              <a:t> (or </a:t>
            </a:r>
            <a:r>
              <a:rPr lang="en-CA" sz="1600" b="1" i="0" u="none" strike="noStrike" cap="none">
                <a:solidFill>
                  <a:schemeClr val="dk1"/>
                </a:solidFill>
                <a:latin typeface="Arial"/>
                <a:ea typeface="Arial"/>
                <a:cs typeface="Arial"/>
                <a:sym typeface="Arial"/>
              </a:rPr>
              <a:t>functional</a:t>
            </a:r>
            <a:r>
              <a:rPr lang="en-CA" sz="1600" b="0" i="0" u="none" strike="noStrike" cap="none">
                <a:solidFill>
                  <a:schemeClr val="dk1"/>
                </a:solidFill>
                <a:latin typeface="Arial"/>
                <a:ea typeface="Arial"/>
                <a:cs typeface="Arial"/>
                <a:sym typeface="Arial"/>
              </a:rPr>
              <a:t>) </a:t>
            </a:r>
            <a:r>
              <a:rPr lang="en-CA" sz="1600" b="1" i="0" u="none" strike="noStrike" cap="none">
                <a:solidFill>
                  <a:schemeClr val="dk1"/>
                </a:solidFill>
                <a:latin typeface="Arial"/>
                <a:ea typeface="Arial"/>
                <a:cs typeface="Arial"/>
                <a:sym typeface="Arial"/>
              </a:rPr>
              <a:t>relationships: </a:t>
            </a:r>
            <a:r>
              <a:rPr lang="en-CA" sz="1600" b="0" i="0" u="none" strike="noStrike" cap="none">
                <a:solidFill>
                  <a:schemeClr val="dk1"/>
                </a:solidFill>
                <a:latin typeface="Arial"/>
                <a:ea typeface="Arial"/>
                <a:cs typeface="Arial"/>
                <a:sym typeface="Arial"/>
              </a:rPr>
              <a:t>when there is a mathematical function that defines y based on x. For example, the relation between Fahrenheit and Celsius is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457200" marR="0" lvl="1"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457200" marR="0" lvl="1"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or the relation between Circumference and diameter of a circle is</a:t>
            </a:r>
            <a:endParaRPr/>
          </a:p>
        </p:txBody>
      </p:sp>
      <p:pic>
        <p:nvPicPr>
          <p:cNvPr id="61" name="Shape 61"/>
          <p:cNvPicPr preferRelativeResize="0"/>
          <p:nvPr/>
        </p:nvPicPr>
        <p:blipFill rotWithShape="1">
          <a:blip r:embed="rId3">
            <a:alphaModFix/>
          </a:blip>
          <a:srcRect/>
          <a:stretch/>
        </p:blipFill>
        <p:spPr>
          <a:xfrm>
            <a:off x="4683013" y="3698310"/>
            <a:ext cx="1759563" cy="570669"/>
          </a:xfrm>
          <a:prstGeom prst="rect">
            <a:avLst/>
          </a:prstGeom>
          <a:noFill/>
          <a:ln>
            <a:noFill/>
          </a:ln>
        </p:spPr>
      </p:pic>
      <p:pic>
        <p:nvPicPr>
          <p:cNvPr id="62" name="Shape 62"/>
          <p:cNvPicPr preferRelativeResize="0"/>
          <p:nvPr/>
        </p:nvPicPr>
        <p:blipFill rotWithShape="1">
          <a:blip r:embed="rId4">
            <a:alphaModFix/>
          </a:blip>
          <a:srcRect/>
          <a:stretch/>
        </p:blipFill>
        <p:spPr>
          <a:xfrm>
            <a:off x="4325151" y="4684707"/>
            <a:ext cx="2716836" cy="314581"/>
          </a:xfrm>
          <a:prstGeom prst="rect">
            <a:avLst/>
          </a:prstGeom>
          <a:noFill/>
          <a:ln>
            <a:noFill/>
          </a:ln>
        </p:spPr>
      </p:pic>
    </p:spTree>
    <p:extLst>
      <p:ext uri="{BB962C8B-B14F-4D97-AF65-F5344CB8AC3E}">
        <p14:creationId xmlns:p14="http://schemas.microsoft.com/office/powerpoint/2010/main" val="92359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68" name="Shape 68"/>
          <p:cNvSpPr txBox="1">
            <a:spLocks noGrp="1"/>
          </p:cNvSpPr>
          <p:nvPr>
            <p:ph type="body" idx="1"/>
          </p:nvPr>
        </p:nvSpPr>
        <p:spPr>
          <a:xfrm>
            <a:off x="1577340" y="768350"/>
            <a:ext cx="6969760" cy="4230939"/>
          </a:xfrm>
          <a:prstGeom prst="rect">
            <a:avLst/>
          </a:prstGeom>
          <a:noFill/>
          <a:ln>
            <a:noFill/>
          </a:ln>
        </p:spPr>
        <p:txBody>
          <a:bodyPr spcFirstLastPara="1" wrap="square" lIns="91425" tIns="45700" rIns="91425" bIns="45700" anchor="t" anchorCtr="0">
            <a:noAutofit/>
          </a:bodyPr>
          <a:lstStyle/>
          <a:p>
            <a:pPr marL="800100" marR="0" lvl="1" indent="-342900" algn="l" rtl="0">
              <a:spcBef>
                <a:spcPts val="0"/>
              </a:spcBef>
              <a:spcAft>
                <a:spcPts val="0"/>
              </a:spcAft>
              <a:buClr>
                <a:schemeClr val="dk1"/>
              </a:buClr>
              <a:buSzPts val="1600"/>
              <a:buFont typeface="Arial"/>
              <a:buAutoNum type="arabicPeriod" startAt="2"/>
            </a:pPr>
            <a:r>
              <a:rPr lang="en-CA" sz="1600" b="1" i="0" u="none" strike="noStrike" cap="none">
                <a:solidFill>
                  <a:schemeClr val="dk1"/>
                </a:solidFill>
                <a:latin typeface="Arial"/>
                <a:ea typeface="Arial"/>
                <a:cs typeface="Arial"/>
                <a:sym typeface="Arial"/>
              </a:rPr>
              <a:t>statistical relationships : </a:t>
            </a:r>
            <a:r>
              <a:rPr lang="en-CA" sz="1600" b="0" i="0" u="none" strike="noStrike" cap="none">
                <a:solidFill>
                  <a:schemeClr val="dk1"/>
                </a:solidFill>
                <a:latin typeface="Arial"/>
                <a:ea typeface="Arial"/>
                <a:cs typeface="Arial"/>
                <a:sym typeface="Arial"/>
              </a:rPr>
              <a:t>when there is not mathematical formula (function) that relates y to x.  </a:t>
            </a:r>
            <a:endParaRPr/>
          </a:p>
          <a:p>
            <a:pPr marL="342900" marR="0" lvl="0"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for statistical relation: Consider the following data set in which</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the Mort variable is the mortality due to </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skin cancer (number of deaths per 10 </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million people) and the lat variable is </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the latitude of the center of each state.</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We consider Mort as y, response, and lat</a:t>
            </a:r>
            <a:endParaRPr sz="1600" b="0" i="0" u="none" strike="noStrike" cap="none">
              <a:solidFill>
                <a:schemeClr val="dk1"/>
              </a:solidFill>
              <a:latin typeface="Arial"/>
              <a:ea typeface="Arial"/>
              <a:cs typeface="Arial"/>
              <a:sym typeface="Arial"/>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as x, predictor. Let’s plot Mort vs lat(next</a:t>
            </a:r>
            <a:endParaRPr/>
          </a:p>
          <a:p>
            <a:pPr marL="5715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slide)</a:t>
            </a: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457200" marR="0" lvl="1"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p:txBody>
      </p:sp>
      <p:pic>
        <p:nvPicPr>
          <p:cNvPr id="69" name="Shape 69"/>
          <p:cNvPicPr preferRelativeResize="0"/>
          <p:nvPr/>
        </p:nvPicPr>
        <p:blipFill rotWithShape="1">
          <a:blip r:embed="rId3">
            <a:alphaModFix/>
          </a:blip>
          <a:srcRect/>
          <a:stretch/>
        </p:blipFill>
        <p:spPr>
          <a:xfrm>
            <a:off x="5688888" y="1588152"/>
            <a:ext cx="3155835" cy="3442887"/>
          </a:xfrm>
          <a:prstGeom prst="rect">
            <a:avLst/>
          </a:prstGeom>
          <a:noFill/>
          <a:ln>
            <a:noFill/>
          </a:ln>
        </p:spPr>
      </p:pic>
    </p:spTree>
    <p:extLst>
      <p:ext uri="{BB962C8B-B14F-4D97-AF65-F5344CB8AC3E}">
        <p14:creationId xmlns:p14="http://schemas.microsoft.com/office/powerpoint/2010/main" val="22838083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Shape 58"/>
          <p:cNvSpPr txBox="1">
            <a:spLocks noGrp="1"/>
          </p:cNvSpPr>
          <p:nvPr>
            <p:ph type="title"/>
          </p:nvPr>
        </p:nvSpPr>
        <p:spPr>
          <a:xfrm>
            <a:off x="295593" y="2042399"/>
            <a:ext cx="5724207" cy="10215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lt1"/>
              </a:buClr>
              <a:buSzPts val="2800"/>
              <a:buFont typeface="Arial"/>
              <a:buNone/>
            </a:pPr>
            <a:r>
              <a:rPr lang="en-US" sz="2800" b="1" i="0" u="none" strike="noStrike" cap="none" dirty="0">
                <a:solidFill>
                  <a:schemeClr val="lt1"/>
                </a:solidFill>
                <a:latin typeface="Arial"/>
                <a:ea typeface="Arial"/>
                <a:cs typeface="Arial"/>
                <a:sym typeface="Arial"/>
              </a:rPr>
              <a:t>FEATURE Selection</a:t>
            </a:r>
            <a:endParaRPr dirty="0"/>
          </a:p>
        </p:txBody>
      </p:sp>
      <p:sp>
        <p:nvSpPr>
          <p:cNvPr id="59" name="Shape 59"/>
          <p:cNvSpPr txBox="1">
            <a:spLocks noGrp="1"/>
          </p:cNvSpPr>
          <p:nvPr>
            <p:ph type="body" idx="1"/>
          </p:nvPr>
        </p:nvSpPr>
        <p:spPr>
          <a:xfrm>
            <a:off x="295593" y="3200400"/>
            <a:ext cx="7772400" cy="822960"/>
          </a:xfrm>
          <a:prstGeom prst="rect">
            <a:avLst/>
          </a:prstGeom>
          <a:noFill/>
          <a:ln>
            <a:noFill/>
          </a:ln>
        </p:spPr>
        <p:txBody>
          <a:bodyPr spcFirstLastPara="1" wrap="square" lIns="91425" tIns="45700" rIns="91425" bIns="45700" anchor="b" anchorCtr="0">
            <a:noAutofit/>
          </a:bodyPr>
          <a:lstStyle/>
          <a:p>
            <a:pPr marL="0" marR="0" lvl="0" indent="0" algn="l" rtl="0">
              <a:spcBef>
                <a:spcPts val="0"/>
              </a:spcBef>
              <a:spcAft>
                <a:spcPts val="0"/>
              </a:spcAft>
              <a:buClr>
                <a:srgbClr val="888888"/>
              </a:buClr>
              <a:buSzPts val="2000"/>
              <a:buFont typeface="Arial"/>
              <a:buNone/>
            </a:pPr>
            <a:endParaRPr sz="2000" b="0" i="0" u="none" strike="noStrike" cap="none">
              <a:solidFill>
                <a:srgbClr val="888888"/>
              </a:solidFill>
              <a:latin typeface="Arial"/>
              <a:ea typeface="Arial"/>
              <a:cs typeface="Arial"/>
              <a:sym typeface="Arial"/>
            </a:endParaRPr>
          </a:p>
        </p:txBody>
      </p:sp>
    </p:spTree>
    <p:extLst>
      <p:ext uri="{BB962C8B-B14F-4D97-AF65-F5344CB8AC3E}">
        <p14:creationId xmlns:p14="http://schemas.microsoft.com/office/powerpoint/2010/main" val="74494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75" name="Shape 75"/>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241300" algn="l" rtl="0">
              <a:lnSpc>
                <a:spcPct val="90000"/>
              </a:lnSpc>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lnSpc>
                <a:spcPct val="90000"/>
              </a:lnSpc>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lnSpc>
                <a:spcPct val="90000"/>
              </a:lnSpc>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0" marR="0" lvl="0" indent="0" algn="l" rtl="0">
              <a:lnSpc>
                <a:spcPct val="90000"/>
              </a:lnSpc>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As you can see, there is not any functional relation between y and x here.    </a:t>
            </a:r>
            <a:endParaRPr/>
          </a:p>
          <a:p>
            <a:pPr marL="0" marR="0" lvl="0" indent="0" algn="l" rtl="0">
              <a:lnSpc>
                <a:spcPct val="90000"/>
              </a:lnSpc>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In other words, if you connect the data points, you would not get a graph of a well-defined function (or it is very difficult to find that function) </a:t>
            </a:r>
            <a:endParaRPr/>
          </a:p>
          <a:p>
            <a:pPr marL="457200" marR="0" lvl="1" indent="0" algn="l" rtl="0">
              <a:lnSpc>
                <a:spcPct val="90000"/>
              </a:lnSpc>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p:txBody>
      </p:sp>
      <p:pic>
        <p:nvPicPr>
          <p:cNvPr id="76" name="Shape 76"/>
          <p:cNvPicPr preferRelativeResize="0"/>
          <p:nvPr/>
        </p:nvPicPr>
        <p:blipFill rotWithShape="1">
          <a:blip r:embed="rId3">
            <a:alphaModFix/>
          </a:blip>
          <a:srcRect/>
          <a:stretch/>
        </p:blipFill>
        <p:spPr>
          <a:xfrm>
            <a:off x="2580639" y="768350"/>
            <a:ext cx="4963161" cy="3145605"/>
          </a:xfrm>
          <a:prstGeom prst="rect">
            <a:avLst/>
          </a:prstGeom>
          <a:noFill/>
          <a:ln>
            <a:noFill/>
          </a:ln>
        </p:spPr>
      </p:pic>
    </p:spTree>
    <p:extLst>
      <p:ext uri="{BB962C8B-B14F-4D97-AF65-F5344CB8AC3E}">
        <p14:creationId xmlns:p14="http://schemas.microsoft.com/office/powerpoint/2010/main" val="1246939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82" name="Shape 82"/>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In the case where we are dealing with statistical relation, we need to use statistical methods to estimate a mathematical relation that best fit the data set (can describe the data set in an efficient way)</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Let                                           be the sample that we observe by conducting an experiment. We define the covariance of Y and x to be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We define the correlation of Y and x to be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p:txBody>
      </p:sp>
      <p:pic>
        <p:nvPicPr>
          <p:cNvPr id="83" name="Shape 83"/>
          <p:cNvPicPr preferRelativeResize="0"/>
          <p:nvPr/>
        </p:nvPicPr>
        <p:blipFill rotWithShape="1">
          <a:blip r:embed="rId3">
            <a:alphaModFix/>
          </a:blip>
          <a:srcRect/>
          <a:stretch/>
        </p:blipFill>
        <p:spPr>
          <a:xfrm>
            <a:off x="2371145" y="2184964"/>
            <a:ext cx="2333625" cy="209550"/>
          </a:xfrm>
          <a:prstGeom prst="rect">
            <a:avLst/>
          </a:prstGeom>
          <a:noFill/>
          <a:ln>
            <a:noFill/>
          </a:ln>
        </p:spPr>
      </p:pic>
      <p:pic>
        <p:nvPicPr>
          <p:cNvPr id="84" name="Shape 84"/>
          <p:cNvPicPr preferRelativeResize="0"/>
          <p:nvPr/>
        </p:nvPicPr>
        <p:blipFill rotWithShape="1">
          <a:blip r:embed="rId4">
            <a:alphaModFix/>
          </a:blip>
          <a:srcRect/>
          <a:stretch/>
        </p:blipFill>
        <p:spPr>
          <a:xfrm>
            <a:off x="2591601" y="2748987"/>
            <a:ext cx="5276850" cy="790575"/>
          </a:xfrm>
          <a:prstGeom prst="rect">
            <a:avLst/>
          </a:prstGeom>
          <a:noFill/>
          <a:ln>
            <a:noFill/>
          </a:ln>
        </p:spPr>
      </p:pic>
      <p:pic>
        <p:nvPicPr>
          <p:cNvPr id="85" name="Shape 85"/>
          <p:cNvPicPr preferRelativeResize="0"/>
          <p:nvPr/>
        </p:nvPicPr>
        <p:blipFill rotWithShape="1">
          <a:blip r:embed="rId5">
            <a:alphaModFix/>
          </a:blip>
          <a:srcRect/>
          <a:stretch/>
        </p:blipFill>
        <p:spPr>
          <a:xfrm>
            <a:off x="5867103" y="3468081"/>
            <a:ext cx="1699557" cy="504819"/>
          </a:xfrm>
          <a:prstGeom prst="rect">
            <a:avLst/>
          </a:prstGeom>
          <a:noFill/>
          <a:ln>
            <a:noFill/>
          </a:ln>
        </p:spPr>
      </p:pic>
      <p:pic>
        <p:nvPicPr>
          <p:cNvPr id="86" name="Shape 86"/>
          <p:cNvPicPr preferRelativeResize="0"/>
          <p:nvPr/>
        </p:nvPicPr>
        <p:blipFill rotWithShape="1">
          <a:blip r:embed="rId6">
            <a:alphaModFix/>
          </a:blip>
          <a:srcRect/>
          <a:stretch/>
        </p:blipFill>
        <p:spPr>
          <a:xfrm>
            <a:off x="1928478" y="4004650"/>
            <a:ext cx="6603096" cy="687344"/>
          </a:xfrm>
          <a:prstGeom prst="rect">
            <a:avLst/>
          </a:prstGeom>
          <a:noFill/>
          <a:ln>
            <a:noFill/>
          </a:ln>
        </p:spPr>
      </p:pic>
    </p:spTree>
    <p:extLst>
      <p:ext uri="{BB962C8B-B14F-4D97-AF65-F5344CB8AC3E}">
        <p14:creationId xmlns:p14="http://schemas.microsoft.com/office/powerpoint/2010/main" val="749921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92" name="Shape 92"/>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Fact:                           .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In general, we have two types of statistical relations: </a:t>
            </a:r>
            <a:endParaRPr/>
          </a:p>
          <a:p>
            <a:pPr marL="1257300" marR="0" lvl="2" indent="-342900" algn="l" rtl="0">
              <a:spcBef>
                <a:spcPts val="320"/>
              </a:spcBef>
              <a:spcAft>
                <a:spcPts val="0"/>
              </a:spcAft>
              <a:buClr>
                <a:schemeClr val="dk1"/>
              </a:buClr>
              <a:buSzPts val="1600"/>
              <a:buFont typeface="Arial"/>
              <a:buAutoNum type="arabicPeriod"/>
            </a:pPr>
            <a:r>
              <a:rPr lang="en-CA" sz="1600" b="0" i="0" u="none" strike="noStrike" cap="none">
                <a:solidFill>
                  <a:schemeClr val="dk1"/>
                </a:solidFill>
                <a:latin typeface="Arial"/>
                <a:ea typeface="Arial"/>
                <a:cs typeface="Arial"/>
                <a:sym typeface="Arial"/>
              </a:rPr>
              <a:t>Linear relation: If Cor(Y,X) is close to 1, it means that we have a positive linear relation (The slop is positive). If Cor(Y,X) is close to -1, it means that we have a negative linear relation.</a:t>
            </a:r>
            <a:endParaRPr/>
          </a:p>
          <a:p>
            <a:pPr marL="1257300" marR="0" lvl="2"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1257300" marR="0" lvl="2" indent="-342900" algn="l" rtl="0">
              <a:spcBef>
                <a:spcPts val="320"/>
              </a:spcBef>
              <a:spcAft>
                <a:spcPts val="0"/>
              </a:spcAft>
              <a:buClr>
                <a:schemeClr val="dk1"/>
              </a:buClr>
              <a:buSzPts val="1600"/>
              <a:buFont typeface="Arial"/>
              <a:buAutoNum type="arabicPeriod"/>
            </a:pPr>
            <a:r>
              <a:rPr lang="en-CA" sz="1600" b="0" i="0" u="none" strike="noStrike" cap="none">
                <a:solidFill>
                  <a:schemeClr val="dk1"/>
                </a:solidFill>
                <a:latin typeface="Arial"/>
                <a:ea typeface="Arial"/>
                <a:cs typeface="Arial"/>
                <a:sym typeface="Arial"/>
              </a:rPr>
              <a:t>Non-linear relation: If Cor(Y,X) is close to zero, it means that we do not have any linear relation.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93" name="Shape 93"/>
          <p:cNvPicPr preferRelativeResize="0"/>
          <p:nvPr/>
        </p:nvPicPr>
        <p:blipFill rotWithShape="1">
          <a:blip r:embed="rId3">
            <a:alphaModFix/>
          </a:blip>
          <a:srcRect/>
          <a:stretch/>
        </p:blipFill>
        <p:spPr>
          <a:xfrm>
            <a:off x="2531069" y="794462"/>
            <a:ext cx="1466850" cy="304800"/>
          </a:xfrm>
          <a:prstGeom prst="rect">
            <a:avLst/>
          </a:prstGeom>
          <a:noFill/>
          <a:ln>
            <a:noFill/>
          </a:ln>
        </p:spPr>
      </p:pic>
    </p:spTree>
    <p:extLst>
      <p:ext uri="{BB962C8B-B14F-4D97-AF65-F5344CB8AC3E}">
        <p14:creationId xmlns:p14="http://schemas.microsoft.com/office/powerpoint/2010/main" val="888418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99" name="Shape 99"/>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of Linear Relation (decreasing): cor(y,x)=-0.824</a:t>
            </a:r>
            <a:endParaRPr/>
          </a:p>
        </p:txBody>
      </p:sp>
      <p:pic>
        <p:nvPicPr>
          <p:cNvPr id="100" name="Shape 100"/>
          <p:cNvPicPr preferRelativeResize="0"/>
          <p:nvPr/>
        </p:nvPicPr>
        <p:blipFill rotWithShape="1">
          <a:blip r:embed="rId3">
            <a:alphaModFix/>
          </a:blip>
          <a:srcRect/>
          <a:stretch/>
        </p:blipFill>
        <p:spPr>
          <a:xfrm>
            <a:off x="3065945" y="1289644"/>
            <a:ext cx="4452550" cy="2821985"/>
          </a:xfrm>
          <a:prstGeom prst="rect">
            <a:avLst/>
          </a:prstGeom>
          <a:noFill/>
          <a:ln>
            <a:noFill/>
          </a:ln>
        </p:spPr>
      </p:pic>
    </p:spTree>
    <p:extLst>
      <p:ext uri="{BB962C8B-B14F-4D97-AF65-F5344CB8AC3E}">
        <p14:creationId xmlns:p14="http://schemas.microsoft.com/office/powerpoint/2010/main" val="358889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106" name="Shape 106"/>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of Linear Relation (increasing): cor(y,x)=0.8</a:t>
            </a:r>
            <a:endParaRPr/>
          </a:p>
        </p:txBody>
      </p:sp>
      <p:pic>
        <p:nvPicPr>
          <p:cNvPr id="107" name="Shape 107"/>
          <p:cNvPicPr preferRelativeResize="0"/>
          <p:nvPr/>
        </p:nvPicPr>
        <p:blipFill rotWithShape="1">
          <a:blip r:embed="rId3">
            <a:alphaModFix/>
          </a:blip>
          <a:srcRect/>
          <a:stretch/>
        </p:blipFill>
        <p:spPr>
          <a:xfrm>
            <a:off x="2346825" y="1396544"/>
            <a:ext cx="5720406" cy="2743518"/>
          </a:xfrm>
          <a:prstGeom prst="rect">
            <a:avLst/>
          </a:prstGeom>
          <a:noFill/>
          <a:ln>
            <a:noFill/>
          </a:ln>
        </p:spPr>
      </p:pic>
    </p:spTree>
    <p:extLst>
      <p:ext uri="{BB962C8B-B14F-4D97-AF65-F5344CB8AC3E}">
        <p14:creationId xmlns:p14="http://schemas.microsoft.com/office/powerpoint/2010/main" val="3491947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113" name="Shape 113"/>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of None-Linear Relation: cor(y,x)=-0.023</a:t>
            </a:r>
            <a:endParaRPr/>
          </a:p>
        </p:txBody>
      </p:sp>
      <p:pic>
        <p:nvPicPr>
          <p:cNvPr id="114" name="Shape 114"/>
          <p:cNvPicPr preferRelativeResize="0"/>
          <p:nvPr/>
        </p:nvPicPr>
        <p:blipFill rotWithShape="1">
          <a:blip r:embed="rId3">
            <a:alphaModFix/>
          </a:blip>
          <a:srcRect/>
          <a:stretch/>
        </p:blipFill>
        <p:spPr>
          <a:xfrm>
            <a:off x="2302381" y="1203009"/>
            <a:ext cx="5976252" cy="3734512"/>
          </a:xfrm>
          <a:prstGeom prst="rect">
            <a:avLst/>
          </a:prstGeom>
          <a:noFill/>
          <a:ln>
            <a:noFill/>
          </a:ln>
        </p:spPr>
      </p:pic>
    </p:spTree>
    <p:extLst>
      <p:ext uri="{BB962C8B-B14F-4D97-AF65-F5344CB8AC3E}">
        <p14:creationId xmlns:p14="http://schemas.microsoft.com/office/powerpoint/2010/main" val="33104054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120" name="Shape 120"/>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Suppose we conduct an experiment and in this experiment we have two variables, y and x. Suppose that y depends on x and y has a linear relation with x (cor(x,y) is close to 1 or -1).  Since y has a linear relation with x, we can find an equation of a line that can describe our data set. </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The line that can describe our data set in the most efficient way is called linear regression line or model. If the line is describing the relation between two variables (y and x), it is called simple linear regression model or line.</a:t>
            </a:r>
            <a:endParaRPr/>
          </a:p>
        </p:txBody>
      </p:sp>
    </p:spTree>
    <p:extLst>
      <p:ext uri="{BB962C8B-B14F-4D97-AF65-F5344CB8AC3E}">
        <p14:creationId xmlns:p14="http://schemas.microsoft.com/office/powerpoint/2010/main" val="2387477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126" name="Shape 126"/>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The best line is the red one. </a:t>
            </a:r>
            <a:endParaRPr/>
          </a:p>
        </p:txBody>
      </p:sp>
      <p:pic>
        <p:nvPicPr>
          <p:cNvPr id="127" name="Shape 127"/>
          <p:cNvPicPr preferRelativeResize="0"/>
          <p:nvPr/>
        </p:nvPicPr>
        <p:blipFill rotWithShape="1">
          <a:blip r:embed="rId3">
            <a:alphaModFix/>
          </a:blip>
          <a:srcRect/>
          <a:stretch/>
        </p:blipFill>
        <p:spPr>
          <a:xfrm>
            <a:off x="2218970" y="1322760"/>
            <a:ext cx="5925171" cy="3673906"/>
          </a:xfrm>
          <a:prstGeom prst="rect">
            <a:avLst/>
          </a:prstGeom>
          <a:noFill/>
          <a:ln>
            <a:noFill/>
          </a:ln>
        </p:spPr>
      </p:pic>
    </p:spTree>
    <p:extLst>
      <p:ext uri="{BB962C8B-B14F-4D97-AF65-F5344CB8AC3E}">
        <p14:creationId xmlns:p14="http://schemas.microsoft.com/office/powerpoint/2010/main" val="44474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0" i="0" u="none" strike="noStrike" cap="none">
                <a:solidFill>
                  <a:srgbClr val="136855"/>
                </a:solidFill>
                <a:latin typeface="Arial"/>
                <a:ea typeface="Arial"/>
                <a:cs typeface="Arial"/>
                <a:sym typeface="Arial"/>
              </a:rPr>
              <a:t>Simple Linear Regression</a:t>
            </a:r>
            <a:endParaRPr sz="2800" b="1" i="0" u="none" strike="noStrike" cap="none">
              <a:solidFill>
                <a:srgbClr val="136855"/>
              </a:solidFill>
              <a:latin typeface="Arial"/>
              <a:ea typeface="Arial"/>
              <a:cs typeface="Arial"/>
              <a:sym typeface="Arial"/>
            </a:endParaRPr>
          </a:p>
        </p:txBody>
      </p:sp>
      <p:sp>
        <p:nvSpPr>
          <p:cNvPr id="133" name="Shape 133"/>
          <p:cNvSpPr txBox="1">
            <a:spLocks noGrp="1"/>
          </p:cNvSpPr>
          <p:nvPr>
            <p:ph type="body" idx="1"/>
          </p:nvPr>
        </p:nvSpPr>
        <p:spPr>
          <a:xfrm>
            <a:off x="1577340" y="768350"/>
            <a:ext cx="6969760" cy="437515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dirty="0">
                <a:solidFill>
                  <a:schemeClr val="dk1"/>
                </a:solidFill>
                <a:latin typeface="Arial"/>
                <a:ea typeface="Arial"/>
                <a:cs typeface="Arial"/>
                <a:sym typeface="Arial"/>
              </a:rPr>
              <a:t>How to find the best fitted line? </a:t>
            </a:r>
            <a:endParaRPr dirty="0"/>
          </a:p>
          <a:p>
            <a:pPr marL="742950" marR="0" lvl="1" indent="-285750" algn="l" rtl="0">
              <a:spcBef>
                <a:spcPts val="320"/>
              </a:spcBef>
              <a:spcAft>
                <a:spcPts val="0"/>
              </a:spcAft>
              <a:buClr>
                <a:schemeClr val="dk1"/>
              </a:buClr>
              <a:buSzPts val="1600"/>
              <a:buFont typeface="Arial"/>
              <a:buChar char="–"/>
            </a:pPr>
            <a:r>
              <a:rPr lang="en-CA" sz="1600" b="0" i="0" u="none" strike="noStrike" cap="none" dirty="0">
                <a:solidFill>
                  <a:schemeClr val="dk1"/>
                </a:solidFill>
                <a:latin typeface="Arial"/>
                <a:ea typeface="Arial"/>
                <a:cs typeface="Arial"/>
                <a:sym typeface="Arial"/>
              </a:rPr>
              <a:t>Suppose</a:t>
            </a:r>
            <a:endParaRPr dirty="0"/>
          </a:p>
          <a:p>
            <a:pPr marL="742950" marR="0" lvl="1" indent="-18415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742950" marR="0" lvl="1" indent="-18415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742950" marR="0" lvl="1" indent="-18415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742950" marR="0" lvl="1" indent="-285750" algn="l" rtl="0">
              <a:spcBef>
                <a:spcPts val="320"/>
              </a:spcBef>
              <a:spcAft>
                <a:spcPts val="0"/>
              </a:spcAft>
              <a:buClr>
                <a:schemeClr val="dk1"/>
              </a:buClr>
              <a:buSzPts val="1600"/>
              <a:buFont typeface="Arial"/>
              <a:buChar char="–"/>
            </a:pPr>
            <a:r>
              <a:rPr lang="en-CA" sz="1600" b="0" i="0" u="none" strike="noStrike" cap="none" dirty="0">
                <a:solidFill>
                  <a:schemeClr val="dk1"/>
                </a:solidFill>
                <a:latin typeface="Arial"/>
                <a:ea typeface="Arial"/>
                <a:cs typeface="Arial"/>
                <a:sym typeface="Arial"/>
              </a:rPr>
              <a:t>We are looking for a line ,               , such that</a:t>
            </a:r>
            <a:endParaRPr dirty="0"/>
          </a:p>
          <a:p>
            <a:pPr marL="742950" marR="0" lvl="1" indent="-18415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742950" marR="0" lvl="1" indent="-184150" algn="l" rtl="0">
              <a:spcBef>
                <a:spcPts val="320"/>
              </a:spcBef>
              <a:spcAft>
                <a:spcPts val="0"/>
              </a:spcAft>
              <a:buClr>
                <a:schemeClr val="dk1"/>
              </a:buClr>
              <a:buSzPts val="1600"/>
              <a:buFont typeface="Arial"/>
              <a:buNone/>
            </a:pPr>
            <a:endParaRPr sz="1600" b="0" i="0" u="none" strike="noStrike" cap="none" dirty="0">
              <a:solidFill>
                <a:schemeClr val="dk1"/>
              </a:solidFill>
              <a:latin typeface="Arial"/>
              <a:ea typeface="Arial"/>
              <a:cs typeface="Arial"/>
              <a:sym typeface="Arial"/>
            </a:endParaRPr>
          </a:p>
          <a:p>
            <a:pPr marL="457200" marR="0" lvl="1" indent="0" algn="l" rtl="0">
              <a:spcBef>
                <a:spcPts val="320"/>
              </a:spcBef>
              <a:spcAft>
                <a:spcPts val="0"/>
              </a:spcAft>
              <a:buClr>
                <a:schemeClr val="dk1"/>
              </a:buClr>
              <a:buSzPts val="1600"/>
              <a:buFont typeface="Arial"/>
              <a:buNone/>
            </a:pPr>
            <a:r>
              <a:rPr lang="en-CA" sz="1600" b="0" i="0" u="none" strike="noStrike" cap="none" dirty="0">
                <a:solidFill>
                  <a:schemeClr val="dk1"/>
                </a:solidFill>
                <a:latin typeface="Arial"/>
                <a:ea typeface="Arial"/>
                <a:cs typeface="Arial"/>
                <a:sym typeface="Arial"/>
              </a:rPr>
              <a:t>     is minimum where      is the predicted response.</a:t>
            </a:r>
            <a:endParaRPr sz="1600" b="0" i="0" u="none" strike="noStrike" cap="none" dirty="0">
              <a:solidFill>
                <a:schemeClr val="dk1"/>
              </a:solidFill>
              <a:latin typeface="Arial"/>
              <a:ea typeface="Arial"/>
              <a:cs typeface="Arial"/>
              <a:sym typeface="Arial"/>
            </a:endParaRPr>
          </a:p>
        </p:txBody>
      </p:sp>
      <p:pic>
        <p:nvPicPr>
          <p:cNvPr id="134" name="Shape 134"/>
          <p:cNvPicPr preferRelativeResize="0"/>
          <p:nvPr/>
        </p:nvPicPr>
        <p:blipFill rotWithShape="1">
          <a:blip r:embed="rId3">
            <a:alphaModFix/>
          </a:blip>
          <a:srcRect/>
          <a:stretch/>
        </p:blipFill>
        <p:spPr>
          <a:xfrm>
            <a:off x="4702381" y="2262142"/>
            <a:ext cx="786758" cy="274741"/>
          </a:xfrm>
          <a:prstGeom prst="rect">
            <a:avLst/>
          </a:prstGeom>
          <a:noFill/>
          <a:ln>
            <a:noFill/>
          </a:ln>
        </p:spPr>
      </p:pic>
      <p:pic>
        <p:nvPicPr>
          <p:cNvPr id="135" name="Shape 135"/>
          <p:cNvPicPr preferRelativeResize="0"/>
          <p:nvPr/>
        </p:nvPicPr>
        <p:blipFill rotWithShape="1">
          <a:blip r:embed="rId4">
            <a:alphaModFix/>
          </a:blip>
          <a:srcRect/>
          <a:stretch/>
        </p:blipFill>
        <p:spPr>
          <a:xfrm>
            <a:off x="6671629" y="2094712"/>
            <a:ext cx="1352550" cy="609600"/>
          </a:xfrm>
          <a:prstGeom prst="rect">
            <a:avLst/>
          </a:prstGeom>
          <a:noFill/>
          <a:ln>
            <a:noFill/>
          </a:ln>
        </p:spPr>
      </p:pic>
      <p:pic>
        <p:nvPicPr>
          <p:cNvPr id="136" name="Shape 136"/>
          <p:cNvPicPr preferRelativeResize="0"/>
          <p:nvPr/>
        </p:nvPicPr>
        <p:blipFill rotWithShape="1">
          <a:blip r:embed="rId5">
            <a:alphaModFix/>
          </a:blip>
          <a:srcRect/>
          <a:stretch/>
        </p:blipFill>
        <p:spPr>
          <a:xfrm>
            <a:off x="4522877" y="2660840"/>
            <a:ext cx="1145766" cy="359456"/>
          </a:xfrm>
          <a:prstGeom prst="rect">
            <a:avLst/>
          </a:prstGeom>
          <a:noFill/>
          <a:ln>
            <a:noFill/>
          </a:ln>
        </p:spPr>
      </p:pic>
      <p:pic>
        <p:nvPicPr>
          <p:cNvPr id="137" name="Shape 137"/>
          <p:cNvPicPr preferRelativeResize="0"/>
          <p:nvPr/>
        </p:nvPicPr>
        <p:blipFill rotWithShape="1">
          <a:blip r:embed="rId6">
            <a:alphaModFix/>
          </a:blip>
          <a:srcRect/>
          <a:stretch/>
        </p:blipFill>
        <p:spPr>
          <a:xfrm>
            <a:off x="3645912" y="3291767"/>
            <a:ext cx="3495117" cy="1635834"/>
          </a:xfrm>
          <a:prstGeom prst="rect">
            <a:avLst/>
          </a:prstGeom>
          <a:noFill/>
          <a:ln>
            <a:noFill/>
          </a:ln>
        </p:spPr>
      </p:pic>
      <p:pic>
        <p:nvPicPr>
          <p:cNvPr id="138" name="Shape 138"/>
          <p:cNvPicPr preferRelativeResize="0"/>
          <p:nvPr/>
        </p:nvPicPr>
        <p:blipFill rotWithShape="1">
          <a:blip r:embed="rId7">
            <a:alphaModFix/>
          </a:blip>
          <a:srcRect/>
          <a:stretch/>
        </p:blipFill>
        <p:spPr>
          <a:xfrm>
            <a:off x="4146259" y="3108281"/>
            <a:ext cx="200025" cy="238125"/>
          </a:xfrm>
          <a:prstGeom prst="rect">
            <a:avLst/>
          </a:prstGeom>
          <a:noFill/>
          <a:ln>
            <a:noFill/>
          </a:ln>
        </p:spPr>
      </p:pic>
      <p:pic>
        <p:nvPicPr>
          <p:cNvPr id="139" name="Shape 139" descr="equation.pdf"/>
          <p:cNvPicPr preferRelativeResize="0"/>
          <p:nvPr/>
        </p:nvPicPr>
        <p:blipFill rotWithShape="1">
          <a:blip r:embed="rId8">
            <a:alphaModFix/>
          </a:blip>
          <a:srcRect/>
          <a:stretch/>
        </p:blipFill>
        <p:spPr>
          <a:xfrm>
            <a:off x="2887038" y="1393364"/>
            <a:ext cx="5188562" cy="270239"/>
          </a:xfrm>
          <a:prstGeom prst="rect">
            <a:avLst/>
          </a:prstGeom>
          <a:noFill/>
          <a:ln>
            <a:noFill/>
          </a:ln>
        </p:spPr>
      </p:pic>
      <p:pic>
        <p:nvPicPr>
          <p:cNvPr id="140" name="Shape 140" descr="equation_1.pdf"/>
          <p:cNvPicPr preferRelativeResize="0"/>
          <p:nvPr/>
        </p:nvPicPr>
        <p:blipFill rotWithShape="1">
          <a:blip r:embed="rId9">
            <a:alphaModFix/>
          </a:blip>
          <a:srcRect/>
          <a:stretch/>
        </p:blipFill>
        <p:spPr>
          <a:xfrm>
            <a:off x="2887038" y="1684716"/>
            <a:ext cx="4810236" cy="270238"/>
          </a:xfrm>
          <a:prstGeom prst="rect">
            <a:avLst/>
          </a:prstGeom>
          <a:noFill/>
          <a:ln>
            <a:noFill/>
          </a:ln>
        </p:spPr>
      </p:pic>
    </p:spTree>
    <p:extLst>
      <p:ext uri="{BB962C8B-B14F-4D97-AF65-F5344CB8AC3E}">
        <p14:creationId xmlns:p14="http://schemas.microsoft.com/office/powerpoint/2010/main" val="33141586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Line 14">
            <a:extLst>
              <a:ext uri="{FF2B5EF4-FFF2-40B4-BE49-F238E27FC236}">
                <a16:creationId xmlns:a16="http://schemas.microsoft.com/office/drawing/2014/main" id="{C742B6FA-31D5-5A43-8587-B366195B5259}"/>
              </a:ext>
            </a:extLst>
          </p:cNvPr>
          <p:cNvSpPr>
            <a:spLocks noChangeShapeType="1"/>
          </p:cNvSpPr>
          <p:nvPr/>
        </p:nvSpPr>
        <p:spPr bwMode="auto">
          <a:xfrm flipV="1">
            <a:off x="1641725" y="3520338"/>
            <a:ext cx="80963" cy="6350"/>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15">
            <a:extLst>
              <a:ext uri="{FF2B5EF4-FFF2-40B4-BE49-F238E27FC236}">
                <a16:creationId xmlns:a16="http://schemas.microsoft.com/office/drawing/2014/main" id="{70991601-4C0F-B347-9CD6-C70259ECFFCF}"/>
              </a:ext>
            </a:extLst>
          </p:cNvPr>
          <p:cNvSpPr>
            <a:spLocks noChangeShapeType="1"/>
          </p:cNvSpPr>
          <p:nvPr/>
        </p:nvSpPr>
        <p:spPr bwMode="auto">
          <a:xfrm flipV="1">
            <a:off x="2122738" y="3477475"/>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16">
            <a:extLst>
              <a:ext uri="{FF2B5EF4-FFF2-40B4-BE49-F238E27FC236}">
                <a16:creationId xmlns:a16="http://schemas.microsoft.com/office/drawing/2014/main" id="{506471A2-7A7A-4B46-B809-80AB036A6D8C}"/>
              </a:ext>
            </a:extLst>
          </p:cNvPr>
          <p:cNvSpPr>
            <a:spLocks noChangeShapeType="1"/>
          </p:cNvSpPr>
          <p:nvPr/>
        </p:nvSpPr>
        <p:spPr bwMode="auto">
          <a:xfrm flipV="1">
            <a:off x="2603750" y="3434613"/>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17">
            <a:extLst>
              <a:ext uri="{FF2B5EF4-FFF2-40B4-BE49-F238E27FC236}">
                <a16:creationId xmlns:a16="http://schemas.microsoft.com/office/drawing/2014/main" id="{D6E4D4D8-1076-784B-8477-60B61309B9F6}"/>
              </a:ext>
            </a:extLst>
          </p:cNvPr>
          <p:cNvSpPr>
            <a:spLocks noChangeShapeType="1"/>
          </p:cNvSpPr>
          <p:nvPr/>
        </p:nvSpPr>
        <p:spPr bwMode="auto">
          <a:xfrm flipV="1">
            <a:off x="3084763" y="3391750"/>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18">
            <a:extLst>
              <a:ext uri="{FF2B5EF4-FFF2-40B4-BE49-F238E27FC236}">
                <a16:creationId xmlns:a16="http://schemas.microsoft.com/office/drawing/2014/main" id="{5D7C3D51-8922-BA43-9753-3B28FE0C070F}"/>
              </a:ext>
            </a:extLst>
          </p:cNvPr>
          <p:cNvSpPr>
            <a:spLocks noChangeShapeType="1"/>
          </p:cNvSpPr>
          <p:nvPr/>
        </p:nvSpPr>
        <p:spPr bwMode="auto">
          <a:xfrm flipV="1">
            <a:off x="3565775" y="3348888"/>
            <a:ext cx="79375" cy="4762"/>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19">
            <a:extLst>
              <a:ext uri="{FF2B5EF4-FFF2-40B4-BE49-F238E27FC236}">
                <a16:creationId xmlns:a16="http://schemas.microsoft.com/office/drawing/2014/main" id="{429D8A03-14B0-7446-8D59-61E74C404210}"/>
              </a:ext>
            </a:extLst>
          </p:cNvPr>
          <p:cNvSpPr>
            <a:spLocks noChangeShapeType="1"/>
          </p:cNvSpPr>
          <p:nvPr/>
        </p:nvSpPr>
        <p:spPr bwMode="auto">
          <a:xfrm flipV="1">
            <a:off x="4046788" y="3304438"/>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20">
            <a:extLst>
              <a:ext uri="{FF2B5EF4-FFF2-40B4-BE49-F238E27FC236}">
                <a16:creationId xmlns:a16="http://schemas.microsoft.com/office/drawing/2014/main" id="{513036A5-137F-3E4B-A3BF-3277C021D4A5}"/>
              </a:ext>
            </a:extLst>
          </p:cNvPr>
          <p:cNvSpPr>
            <a:spLocks noChangeShapeType="1"/>
          </p:cNvSpPr>
          <p:nvPr/>
        </p:nvSpPr>
        <p:spPr bwMode="auto">
          <a:xfrm flipV="1">
            <a:off x="4527800" y="3261575"/>
            <a:ext cx="79375" cy="1270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21">
            <a:extLst>
              <a:ext uri="{FF2B5EF4-FFF2-40B4-BE49-F238E27FC236}">
                <a16:creationId xmlns:a16="http://schemas.microsoft.com/office/drawing/2014/main" id="{ADC97C91-E783-4549-812B-BEAAE40B3724}"/>
              </a:ext>
            </a:extLst>
          </p:cNvPr>
          <p:cNvSpPr>
            <a:spLocks noChangeShapeType="1"/>
          </p:cNvSpPr>
          <p:nvPr/>
        </p:nvSpPr>
        <p:spPr bwMode="auto">
          <a:xfrm flipV="1">
            <a:off x="5008813" y="3218713"/>
            <a:ext cx="79375" cy="1270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22">
            <a:extLst>
              <a:ext uri="{FF2B5EF4-FFF2-40B4-BE49-F238E27FC236}">
                <a16:creationId xmlns:a16="http://schemas.microsoft.com/office/drawing/2014/main" id="{380AAF0D-A094-C54D-94B7-E21CBE24B257}"/>
              </a:ext>
            </a:extLst>
          </p:cNvPr>
          <p:cNvSpPr>
            <a:spLocks noChangeShapeType="1"/>
          </p:cNvSpPr>
          <p:nvPr/>
        </p:nvSpPr>
        <p:spPr bwMode="auto">
          <a:xfrm flipV="1">
            <a:off x="5489825" y="3182200"/>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23">
            <a:extLst>
              <a:ext uri="{FF2B5EF4-FFF2-40B4-BE49-F238E27FC236}">
                <a16:creationId xmlns:a16="http://schemas.microsoft.com/office/drawing/2014/main" id="{249577E3-608D-894E-9498-015B8761E55E}"/>
              </a:ext>
            </a:extLst>
          </p:cNvPr>
          <p:cNvSpPr>
            <a:spLocks noChangeShapeType="1"/>
          </p:cNvSpPr>
          <p:nvPr/>
        </p:nvSpPr>
        <p:spPr bwMode="auto">
          <a:xfrm flipV="1">
            <a:off x="5970838" y="3139338"/>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24">
            <a:extLst>
              <a:ext uri="{FF2B5EF4-FFF2-40B4-BE49-F238E27FC236}">
                <a16:creationId xmlns:a16="http://schemas.microsoft.com/office/drawing/2014/main" id="{78146265-C830-AE40-958E-6DE14D0A64BE}"/>
              </a:ext>
            </a:extLst>
          </p:cNvPr>
          <p:cNvSpPr>
            <a:spLocks noChangeShapeType="1"/>
          </p:cNvSpPr>
          <p:nvPr/>
        </p:nvSpPr>
        <p:spPr bwMode="auto">
          <a:xfrm flipV="1">
            <a:off x="6451850" y="3096475"/>
            <a:ext cx="79375" cy="4763"/>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25">
            <a:extLst>
              <a:ext uri="{FF2B5EF4-FFF2-40B4-BE49-F238E27FC236}">
                <a16:creationId xmlns:a16="http://schemas.microsoft.com/office/drawing/2014/main" id="{E980EEB7-24D2-4248-A8CA-24AC6109188B}"/>
              </a:ext>
            </a:extLst>
          </p:cNvPr>
          <p:cNvSpPr>
            <a:spLocks noChangeShapeType="1"/>
          </p:cNvSpPr>
          <p:nvPr/>
        </p:nvSpPr>
        <p:spPr bwMode="auto">
          <a:xfrm flipV="1">
            <a:off x="6932863" y="3052025"/>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26">
            <a:extLst>
              <a:ext uri="{FF2B5EF4-FFF2-40B4-BE49-F238E27FC236}">
                <a16:creationId xmlns:a16="http://schemas.microsoft.com/office/drawing/2014/main" id="{0AD0E3AA-0D8D-9042-9690-CE780AAC8F2C}"/>
              </a:ext>
            </a:extLst>
          </p:cNvPr>
          <p:cNvSpPr>
            <a:spLocks noChangeShapeType="1"/>
          </p:cNvSpPr>
          <p:nvPr/>
        </p:nvSpPr>
        <p:spPr bwMode="auto">
          <a:xfrm flipV="1">
            <a:off x="7413875" y="3009163"/>
            <a:ext cx="79375"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27">
            <a:extLst>
              <a:ext uri="{FF2B5EF4-FFF2-40B4-BE49-F238E27FC236}">
                <a16:creationId xmlns:a16="http://schemas.microsoft.com/office/drawing/2014/main" id="{4775105B-18D7-1D49-B1EA-E5B638BE5324}"/>
              </a:ext>
            </a:extLst>
          </p:cNvPr>
          <p:cNvSpPr>
            <a:spLocks noChangeShapeType="1"/>
          </p:cNvSpPr>
          <p:nvPr/>
        </p:nvSpPr>
        <p:spPr bwMode="auto">
          <a:xfrm flipV="1">
            <a:off x="7893300" y="2966300"/>
            <a:ext cx="80963" cy="6350"/>
          </a:xfrm>
          <a:prstGeom prst="line">
            <a:avLst/>
          </a:prstGeom>
          <a:noFill/>
          <a:ln w="79375">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28">
            <a:extLst>
              <a:ext uri="{FF2B5EF4-FFF2-40B4-BE49-F238E27FC236}">
                <a16:creationId xmlns:a16="http://schemas.microsoft.com/office/drawing/2014/main" id="{35F47139-1A09-4140-B35C-2AB1016510BF}"/>
              </a:ext>
            </a:extLst>
          </p:cNvPr>
          <p:cNvSpPr>
            <a:spLocks noChangeShapeType="1"/>
          </p:cNvSpPr>
          <p:nvPr/>
        </p:nvSpPr>
        <p:spPr bwMode="auto">
          <a:xfrm>
            <a:off x="3726113" y="1913788"/>
            <a:ext cx="1587" cy="1655762"/>
          </a:xfrm>
          <a:prstGeom prst="line">
            <a:avLst/>
          </a:prstGeom>
          <a:noFill/>
          <a:ln w="30163">
            <a:solidFill>
              <a:srgbClr val="B0D46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29">
            <a:extLst>
              <a:ext uri="{FF2B5EF4-FFF2-40B4-BE49-F238E27FC236}">
                <a16:creationId xmlns:a16="http://schemas.microsoft.com/office/drawing/2014/main" id="{FA03257D-B7F2-3442-AEFD-0D52D4583471}"/>
              </a:ext>
            </a:extLst>
          </p:cNvPr>
          <p:cNvSpPr>
            <a:spLocks/>
          </p:cNvSpPr>
          <p:nvPr/>
        </p:nvSpPr>
        <p:spPr bwMode="auto">
          <a:xfrm>
            <a:off x="3954713" y="3988650"/>
            <a:ext cx="461962" cy="461963"/>
          </a:xfrm>
          <a:custGeom>
            <a:avLst/>
            <a:gdLst>
              <a:gd name="T0" fmla="*/ 0 w 291"/>
              <a:gd name="T1" fmla="*/ 233363 h 291"/>
              <a:gd name="T2" fmla="*/ 11112 w 291"/>
              <a:gd name="T3" fmla="*/ 160338 h 291"/>
              <a:gd name="T4" fmla="*/ 42862 w 291"/>
              <a:gd name="T5" fmla="*/ 98425 h 291"/>
              <a:gd name="T6" fmla="*/ 98425 w 291"/>
              <a:gd name="T7" fmla="*/ 49213 h 291"/>
              <a:gd name="T8" fmla="*/ 160337 w 291"/>
              <a:gd name="T9" fmla="*/ 12700 h 291"/>
              <a:gd name="T10" fmla="*/ 233362 w 291"/>
              <a:gd name="T11" fmla="*/ 0 h 291"/>
              <a:gd name="T12" fmla="*/ 301625 w 291"/>
              <a:gd name="T13" fmla="*/ 12700 h 291"/>
              <a:gd name="T14" fmla="*/ 369887 w 291"/>
              <a:gd name="T15" fmla="*/ 49213 h 291"/>
              <a:gd name="T16" fmla="*/ 419100 w 291"/>
              <a:gd name="T17" fmla="*/ 98425 h 291"/>
              <a:gd name="T18" fmla="*/ 449262 w 291"/>
              <a:gd name="T19" fmla="*/ 160338 h 291"/>
              <a:gd name="T20" fmla="*/ 461962 w 291"/>
              <a:gd name="T21" fmla="*/ 233363 h 291"/>
              <a:gd name="T22" fmla="*/ 449262 w 291"/>
              <a:gd name="T23" fmla="*/ 307975 h 291"/>
              <a:gd name="T24" fmla="*/ 419100 w 291"/>
              <a:gd name="T25" fmla="*/ 368300 h 291"/>
              <a:gd name="T26" fmla="*/ 369887 w 291"/>
              <a:gd name="T27" fmla="*/ 417513 h 291"/>
              <a:gd name="T28" fmla="*/ 301625 w 291"/>
              <a:gd name="T29" fmla="*/ 455613 h 291"/>
              <a:gd name="T30" fmla="*/ 233362 w 291"/>
              <a:gd name="T31" fmla="*/ 461963 h 291"/>
              <a:gd name="T32" fmla="*/ 160337 w 291"/>
              <a:gd name="T33" fmla="*/ 455613 h 291"/>
              <a:gd name="T34" fmla="*/ 98425 w 291"/>
              <a:gd name="T35" fmla="*/ 417513 h 291"/>
              <a:gd name="T36" fmla="*/ 42862 w 291"/>
              <a:gd name="T37" fmla="*/ 368300 h 291"/>
              <a:gd name="T38" fmla="*/ 11112 w 291"/>
              <a:gd name="T39" fmla="*/ 307975 h 291"/>
              <a:gd name="T40" fmla="*/ 0 w 291"/>
              <a:gd name="T41" fmla="*/ 233363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291">
                <a:moveTo>
                  <a:pt x="0" y="147"/>
                </a:moveTo>
                <a:lnTo>
                  <a:pt x="7" y="101"/>
                </a:lnTo>
                <a:lnTo>
                  <a:pt x="27" y="62"/>
                </a:lnTo>
                <a:lnTo>
                  <a:pt x="62" y="31"/>
                </a:lnTo>
                <a:lnTo>
                  <a:pt x="101" y="8"/>
                </a:lnTo>
                <a:lnTo>
                  <a:pt x="147" y="0"/>
                </a:lnTo>
                <a:lnTo>
                  <a:pt x="190" y="8"/>
                </a:lnTo>
                <a:lnTo>
                  <a:pt x="233" y="31"/>
                </a:lnTo>
                <a:lnTo>
                  <a:pt x="264" y="62"/>
                </a:lnTo>
                <a:lnTo>
                  <a:pt x="283" y="101"/>
                </a:lnTo>
                <a:lnTo>
                  <a:pt x="291" y="147"/>
                </a:lnTo>
                <a:lnTo>
                  <a:pt x="283" y="194"/>
                </a:lnTo>
                <a:lnTo>
                  <a:pt x="264" y="232"/>
                </a:lnTo>
                <a:lnTo>
                  <a:pt x="233" y="263"/>
                </a:lnTo>
                <a:lnTo>
                  <a:pt x="190" y="287"/>
                </a:lnTo>
                <a:lnTo>
                  <a:pt x="147" y="291"/>
                </a:lnTo>
                <a:lnTo>
                  <a:pt x="101" y="287"/>
                </a:lnTo>
                <a:lnTo>
                  <a:pt x="62" y="263"/>
                </a:lnTo>
                <a:lnTo>
                  <a:pt x="27" y="232"/>
                </a:lnTo>
                <a:lnTo>
                  <a:pt x="7" y="194"/>
                </a:lnTo>
                <a:lnTo>
                  <a:pt x="0" y="147"/>
                </a:lnTo>
                <a:close/>
              </a:path>
            </a:pathLst>
          </a:custGeom>
          <a:solidFill>
            <a:srgbClr val="AD8C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2" name="Freeform 30">
            <a:extLst>
              <a:ext uri="{FF2B5EF4-FFF2-40B4-BE49-F238E27FC236}">
                <a16:creationId xmlns:a16="http://schemas.microsoft.com/office/drawing/2014/main" id="{83555874-C9AD-AC44-BA8C-D05502C0E9E5}"/>
              </a:ext>
            </a:extLst>
          </p:cNvPr>
          <p:cNvSpPr>
            <a:spLocks/>
          </p:cNvSpPr>
          <p:nvPr/>
        </p:nvSpPr>
        <p:spPr bwMode="auto">
          <a:xfrm>
            <a:off x="4021388" y="4061675"/>
            <a:ext cx="327025" cy="320675"/>
          </a:xfrm>
          <a:custGeom>
            <a:avLst/>
            <a:gdLst>
              <a:gd name="T0" fmla="*/ 0 w 206"/>
              <a:gd name="T1" fmla="*/ 160338 h 202"/>
              <a:gd name="T2" fmla="*/ 12700 w 206"/>
              <a:gd name="T3" fmla="*/ 104775 h 202"/>
              <a:gd name="T4" fmla="*/ 42863 w 206"/>
              <a:gd name="T5" fmla="*/ 55563 h 202"/>
              <a:gd name="T6" fmla="*/ 87313 w 206"/>
              <a:gd name="T7" fmla="*/ 19050 h 202"/>
              <a:gd name="T8" fmla="*/ 136525 w 206"/>
              <a:gd name="T9" fmla="*/ 0 h 202"/>
              <a:gd name="T10" fmla="*/ 192088 w 206"/>
              <a:gd name="T11" fmla="*/ 0 h 202"/>
              <a:gd name="T12" fmla="*/ 247650 w 206"/>
              <a:gd name="T13" fmla="*/ 19050 h 202"/>
              <a:gd name="T14" fmla="*/ 290513 w 206"/>
              <a:gd name="T15" fmla="*/ 55563 h 202"/>
              <a:gd name="T16" fmla="*/ 314325 w 206"/>
              <a:gd name="T17" fmla="*/ 104775 h 202"/>
              <a:gd name="T18" fmla="*/ 327025 w 206"/>
              <a:gd name="T19" fmla="*/ 160338 h 202"/>
              <a:gd name="T20" fmla="*/ 314325 w 206"/>
              <a:gd name="T21" fmla="*/ 215900 h 202"/>
              <a:gd name="T22" fmla="*/ 290513 w 206"/>
              <a:gd name="T23" fmla="*/ 265113 h 202"/>
              <a:gd name="T24" fmla="*/ 247650 w 206"/>
              <a:gd name="T25" fmla="*/ 301625 h 202"/>
              <a:gd name="T26" fmla="*/ 192088 w 206"/>
              <a:gd name="T27" fmla="*/ 320675 h 202"/>
              <a:gd name="T28" fmla="*/ 136525 w 206"/>
              <a:gd name="T29" fmla="*/ 320675 h 202"/>
              <a:gd name="T30" fmla="*/ 87313 w 206"/>
              <a:gd name="T31" fmla="*/ 301625 h 202"/>
              <a:gd name="T32" fmla="*/ 42863 w 206"/>
              <a:gd name="T33" fmla="*/ 265113 h 202"/>
              <a:gd name="T34" fmla="*/ 12700 w 206"/>
              <a:gd name="T35" fmla="*/ 215900 h 202"/>
              <a:gd name="T36" fmla="*/ 0 w 206"/>
              <a:gd name="T37" fmla="*/ 160338 h 2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6" h="202">
                <a:moveTo>
                  <a:pt x="0" y="101"/>
                </a:moveTo>
                <a:lnTo>
                  <a:pt x="8" y="66"/>
                </a:lnTo>
                <a:lnTo>
                  <a:pt x="27" y="35"/>
                </a:lnTo>
                <a:lnTo>
                  <a:pt x="55" y="12"/>
                </a:lnTo>
                <a:lnTo>
                  <a:pt x="86" y="0"/>
                </a:lnTo>
                <a:lnTo>
                  <a:pt x="121" y="0"/>
                </a:lnTo>
                <a:lnTo>
                  <a:pt x="156" y="12"/>
                </a:lnTo>
                <a:lnTo>
                  <a:pt x="183" y="35"/>
                </a:lnTo>
                <a:lnTo>
                  <a:pt x="198" y="66"/>
                </a:lnTo>
                <a:lnTo>
                  <a:pt x="206" y="101"/>
                </a:lnTo>
                <a:lnTo>
                  <a:pt x="198" y="136"/>
                </a:lnTo>
                <a:lnTo>
                  <a:pt x="183" y="167"/>
                </a:lnTo>
                <a:lnTo>
                  <a:pt x="156" y="190"/>
                </a:lnTo>
                <a:lnTo>
                  <a:pt x="121" y="202"/>
                </a:lnTo>
                <a:lnTo>
                  <a:pt x="86" y="202"/>
                </a:lnTo>
                <a:lnTo>
                  <a:pt x="55" y="190"/>
                </a:lnTo>
                <a:lnTo>
                  <a:pt x="27" y="167"/>
                </a:lnTo>
                <a:lnTo>
                  <a:pt x="8" y="136"/>
                </a:lnTo>
                <a:lnTo>
                  <a:pt x="0" y="101"/>
                </a:lnTo>
                <a:close/>
              </a:path>
            </a:pathLst>
          </a:custGeom>
          <a:solidFill>
            <a:srgbClr val="CDBB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3" name="Rectangle 31">
            <a:extLst>
              <a:ext uri="{FF2B5EF4-FFF2-40B4-BE49-F238E27FC236}">
                <a16:creationId xmlns:a16="http://schemas.microsoft.com/office/drawing/2014/main" id="{63A8E685-665B-9744-8A90-C51872A1364B}"/>
              </a:ext>
            </a:extLst>
          </p:cNvPr>
          <p:cNvSpPr>
            <a:spLocks noChangeArrowheads="1"/>
          </p:cNvSpPr>
          <p:nvPr/>
        </p:nvSpPr>
        <p:spPr bwMode="auto">
          <a:xfrm>
            <a:off x="1537085" y="1271184"/>
            <a:ext cx="13625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pPr>
            <a:r>
              <a:rPr lang="en-US" altLang="zh-TW" b="1" i="1" dirty="0">
                <a:ea typeface="新細明體" panose="02020500000000000000" pitchFamily="18" charset="-120"/>
              </a:rPr>
              <a:t>y</a:t>
            </a:r>
            <a:endParaRPr lang="en-US" altLang="zh-TW" i="1" dirty="0">
              <a:ea typeface="新細明體" panose="02020500000000000000" pitchFamily="18" charset="-120"/>
            </a:endParaRPr>
          </a:p>
        </p:txBody>
      </p:sp>
      <p:sp>
        <p:nvSpPr>
          <p:cNvPr id="84" name="Rectangle 32">
            <a:extLst>
              <a:ext uri="{FF2B5EF4-FFF2-40B4-BE49-F238E27FC236}">
                <a16:creationId xmlns:a16="http://schemas.microsoft.com/office/drawing/2014/main" id="{02A6FF30-9799-B942-BDB1-A6D0BDBD236A}"/>
              </a:ext>
            </a:extLst>
          </p:cNvPr>
          <p:cNvSpPr>
            <a:spLocks noChangeArrowheads="1"/>
          </p:cNvSpPr>
          <p:nvPr/>
        </p:nvSpPr>
        <p:spPr bwMode="auto">
          <a:xfrm>
            <a:off x="8744200" y="4506175"/>
            <a:ext cx="1538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eaLnBrk="1" hangingPunct="1">
              <a:spcBef>
                <a:spcPct val="0"/>
              </a:spcBef>
            </a:pPr>
            <a:r>
              <a:rPr lang="en-US" altLang="zh-TW" b="1" i="1" dirty="0">
                <a:ea typeface="新細明體" panose="02020500000000000000" pitchFamily="18" charset="-120"/>
              </a:rPr>
              <a:t>x</a:t>
            </a:r>
            <a:endParaRPr lang="en-US" altLang="zh-TW" i="1" dirty="0">
              <a:ea typeface="新細明體" panose="02020500000000000000" pitchFamily="18" charset="-120"/>
            </a:endParaRPr>
          </a:p>
        </p:txBody>
      </p:sp>
      <p:sp>
        <p:nvSpPr>
          <p:cNvPr id="85" name="Freeform 33">
            <a:extLst>
              <a:ext uri="{FF2B5EF4-FFF2-40B4-BE49-F238E27FC236}">
                <a16:creationId xmlns:a16="http://schemas.microsoft.com/office/drawing/2014/main" id="{424754C5-84A0-F54A-B05D-B549E551A1D7}"/>
              </a:ext>
            </a:extLst>
          </p:cNvPr>
          <p:cNvSpPr>
            <a:spLocks/>
          </p:cNvSpPr>
          <p:nvPr/>
        </p:nvSpPr>
        <p:spPr bwMode="auto">
          <a:xfrm>
            <a:off x="3837238" y="2153500"/>
            <a:ext cx="265112" cy="646113"/>
          </a:xfrm>
          <a:custGeom>
            <a:avLst/>
            <a:gdLst>
              <a:gd name="T0" fmla="*/ 0 w 167"/>
              <a:gd name="T1" fmla="*/ 0 h 407"/>
              <a:gd name="T2" fmla="*/ 49212 w 167"/>
              <a:gd name="T3" fmla="*/ 25400 h 407"/>
              <a:gd name="T4" fmla="*/ 73025 w 167"/>
              <a:gd name="T5" fmla="*/ 49213 h 407"/>
              <a:gd name="T6" fmla="*/ 111125 w 167"/>
              <a:gd name="T7" fmla="*/ 98425 h 407"/>
              <a:gd name="T8" fmla="*/ 134937 w 167"/>
              <a:gd name="T9" fmla="*/ 142875 h 407"/>
              <a:gd name="T10" fmla="*/ 147637 w 167"/>
              <a:gd name="T11" fmla="*/ 192088 h 407"/>
              <a:gd name="T12" fmla="*/ 153987 w 167"/>
              <a:gd name="T13" fmla="*/ 241300 h 407"/>
              <a:gd name="T14" fmla="*/ 153987 w 167"/>
              <a:gd name="T15" fmla="*/ 307975 h 407"/>
              <a:gd name="T16" fmla="*/ 160337 w 167"/>
              <a:gd name="T17" fmla="*/ 357188 h 407"/>
              <a:gd name="T18" fmla="*/ 160337 w 167"/>
              <a:gd name="T19" fmla="*/ 382588 h 407"/>
              <a:gd name="T20" fmla="*/ 166687 w 167"/>
              <a:gd name="T21" fmla="*/ 431800 h 407"/>
              <a:gd name="T22" fmla="*/ 166687 w 167"/>
              <a:gd name="T23" fmla="*/ 455613 h 407"/>
              <a:gd name="T24" fmla="*/ 173037 w 167"/>
              <a:gd name="T25" fmla="*/ 498475 h 407"/>
              <a:gd name="T26" fmla="*/ 190500 w 167"/>
              <a:gd name="T27" fmla="*/ 560388 h 407"/>
              <a:gd name="T28" fmla="*/ 209550 w 167"/>
              <a:gd name="T29" fmla="*/ 596900 h 407"/>
              <a:gd name="T30" fmla="*/ 233362 w 167"/>
              <a:gd name="T31" fmla="*/ 622300 h 407"/>
              <a:gd name="T32" fmla="*/ 265112 w 167"/>
              <a:gd name="T33" fmla="*/ 646113 h 407"/>
              <a:gd name="T34" fmla="*/ 215900 w 167"/>
              <a:gd name="T35" fmla="*/ 622300 h 407"/>
              <a:gd name="T36" fmla="*/ 177800 w 167"/>
              <a:gd name="T37" fmla="*/ 585788 h 407"/>
              <a:gd name="T38" fmla="*/ 147637 w 167"/>
              <a:gd name="T39" fmla="*/ 530225 h 407"/>
              <a:gd name="T40" fmla="*/ 134937 w 167"/>
              <a:gd name="T41" fmla="*/ 498475 h 407"/>
              <a:gd name="T42" fmla="*/ 122237 w 167"/>
              <a:gd name="T43" fmla="*/ 455613 h 407"/>
              <a:gd name="T44" fmla="*/ 122237 w 167"/>
              <a:gd name="T45" fmla="*/ 431800 h 407"/>
              <a:gd name="T46" fmla="*/ 111125 w 167"/>
              <a:gd name="T47" fmla="*/ 382588 h 407"/>
              <a:gd name="T48" fmla="*/ 111125 w 167"/>
              <a:gd name="T49" fmla="*/ 357188 h 407"/>
              <a:gd name="T50" fmla="*/ 111125 w 167"/>
              <a:gd name="T51" fmla="*/ 320675 h 407"/>
              <a:gd name="T52" fmla="*/ 111125 w 167"/>
              <a:gd name="T53" fmla="*/ 265113 h 407"/>
              <a:gd name="T54" fmla="*/ 111125 w 167"/>
              <a:gd name="T55" fmla="*/ 215900 h 407"/>
              <a:gd name="T56" fmla="*/ 104775 w 167"/>
              <a:gd name="T57" fmla="*/ 166688 h 407"/>
              <a:gd name="T58" fmla="*/ 92075 w 167"/>
              <a:gd name="T59" fmla="*/ 117475 h 407"/>
              <a:gd name="T60" fmla="*/ 73025 w 167"/>
              <a:gd name="T61" fmla="*/ 87313 h 407"/>
              <a:gd name="T62" fmla="*/ 49212 w 167"/>
              <a:gd name="T63" fmla="*/ 49213 h 407"/>
              <a:gd name="T64" fmla="*/ 30162 w 167"/>
              <a:gd name="T65" fmla="*/ 25400 h 407"/>
              <a:gd name="T66" fmla="*/ 0 w 167"/>
              <a:gd name="T67" fmla="*/ 0 h 40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7" h="407">
                <a:moveTo>
                  <a:pt x="0" y="0"/>
                </a:moveTo>
                <a:lnTo>
                  <a:pt x="31" y="16"/>
                </a:lnTo>
                <a:lnTo>
                  <a:pt x="46" y="31"/>
                </a:lnTo>
                <a:lnTo>
                  <a:pt x="70" y="62"/>
                </a:lnTo>
                <a:lnTo>
                  <a:pt x="85" y="90"/>
                </a:lnTo>
                <a:lnTo>
                  <a:pt x="93" y="121"/>
                </a:lnTo>
                <a:lnTo>
                  <a:pt x="97" y="152"/>
                </a:lnTo>
                <a:lnTo>
                  <a:pt x="97" y="194"/>
                </a:lnTo>
                <a:lnTo>
                  <a:pt x="101" y="225"/>
                </a:lnTo>
                <a:lnTo>
                  <a:pt x="101" y="241"/>
                </a:lnTo>
                <a:lnTo>
                  <a:pt x="105" y="272"/>
                </a:lnTo>
                <a:lnTo>
                  <a:pt x="105" y="287"/>
                </a:lnTo>
                <a:lnTo>
                  <a:pt x="109" y="314"/>
                </a:lnTo>
                <a:lnTo>
                  <a:pt x="120" y="353"/>
                </a:lnTo>
                <a:lnTo>
                  <a:pt x="132" y="376"/>
                </a:lnTo>
                <a:lnTo>
                  <a:pt x="147" y="392"/>
                </a:lnTo>
                <a:lnTo>
                  <a:pt x="167" y="407"/>
                </a:lnTo>
                <a:lnTo>
                  <a:pt x="136" y="392"/>
                </a:lnTo>
                <a:lnTo>
                  <a:pt x="112" y="369"/>
                </a:lnTo>
                <a:lnTo>
                  <a:pt x="93" y="334"/>
                </a:lnTo>
                <a:lnTo>
                  <a:pt x="85" y="314"/>
                </a:lnTo>
                <a:lnTo>
                  <a:pt x="77" y="287"/>
                </a:lnTo>
                <a:lnTo>
                  <a:pt x="77" y="272"/>
                </a:lnTo>
                <a:lnTo>
                  <a:pt x="70" y="241"/>
                </a:lnTo>
                <a:lnTo>
                  <a:pt x="70" y="225"/>
                </a:lnTo>
                <a:lnTo>
                  <a:pt x="70" y="202"/>
                </a:lnTo>
                <a:lnTo>
                  <a:pt x="70" y="167"/>
                </a:lnTo>
                <a:lnTo>
                  <a:pt x="70" y="136"/>
                </a:lnTo>
                <a:lnTo>
                  <a:pt x="66" y="105"/>
                </a:lnTo>
                <a:lnTo>
                  <a:pt x="58" y="74"/>
                </a:lnTo>
                <a:lnTo>
                  <a:pt x="46" y="55"/>
                </a:lnTo>
                <a:lnTo>
                  <a:pt x="31" y="31"/>
                </a:lnTo>
                <a:lnTo>
                  <a:pt x="19" y="16"/>
                </a:lnTo>
                <a:lnTo>
                  <a:pt x="0" y="0"/>
                </a:lnTo>
                <a:close/>
              </a:path>
            </a:pathLst>
          </a:custGeom>
          <a:solidFill>
            <a:schemeClr val="tx1"/>
          </a:solidFill>
          <a:ln w="9525">
            <a:solidFill>
              <a:schemeClr val="tx1"/>
            </a:solidFill>
            <a:round/>
            <a:headEnd/>
            <a:tailEnd/>
          </a:ln>
        </p:spPr>
        <p:txBody>
          <a:bodyPr/>
          <a:lstStyle/>
          <a:p>
            <a:endParaRPr lang="en-US"/>
          </a:p>
        </p:txBody>
      </p:sp>
      <p:sp>
        <p:nvSpPr>
          <p:cNvPr id="86" name="Freeform 34">
            <a:extLst>
              <a:ext uri="{FF2B5EF4-FFF2-40B4-BE49-F238E27FC236}">
                <a16:creationId xmlns:a16="http://schemas.microsoft.com/office/drawing/2014/main" id="{E7578E58-D7DE-9F43-ACEF-82D629A02CB0}"/>
              </a:ext>
            </a:extLst>
          </p:cNvPr>
          <p:cNvSpPr>
            <a:spLocks/>
          </p:cNvSpPr>
          <p:nvPr/>
        </p:nvSpPr>
        <p:spPr bwMode="auto">
          <a:xfrm>
            <a:off x="3837238" y="2799613"/>
            <a:ext cx="265112" cy="641350"/>
          </a:xfrm>
          <a:custGeom>
            <a:avLst/>
            <a:gdLst>
              <a:gd name="T0" fmla="*/ 265112 w 167"/>
              <a:gd name="T1" fmla="*/ 0 h 404"/>
              <a:gd name="T2" fmla="*/ 222250 w 167"/>
              <a:gd name="T3" fmla="*/ 25400 h 404"/>
              <a:gd name="T4" fmla="*/ 190500 w 167"/>
              <a:gd name="T5" fmla="*/ 44450 h 404"/>
              <a:gd name="T6" fmla="*/ 153987 w 167"/>
              <a:gd name="T7" fmla="*/ 93663 h 404"/>
              <a:gd name="T8" fmla="*/ 128587 w 167"/>
              <a:gd name="T9" fmla="*/ 142875 h 404"/>
              <a:gd name="T10" fmla="*/ 122237 w 167"/>
              <a:gd name="T11" fmla="*/ 192088 h 404"/>
              <a:gd name="T12" fmla="*/ 117475 w 167"/>
              <a:gd name="T13" fmla="*/ 234950 h 404"/>
              <a:gd name="T14" fmla="*/ 111125 w 167"/>
              <a:gd name="T15" fmla="*/ 307975 h 404"/>
              <a:gd name="T16" fmla="*/ 111125 w 167"/>
              <a:gd name="T17" fmla="*/ 357188 h 404"/>
              <a:gd name="T18" fmla="*/ 104775 w 167"/>
              <a:gd name="T19" fmla="*/ 376238 h 404"/>
              <a:gd name="T20" fmla="*/ 104775 w 167"/>
              <a:gd name="T21" fmla="*/ 425450 h 404"/>
              <a:gd name="T22" fmla="*/ 98425 w 167"/>
              <a:gd name="T23" fmla="*/ 455613 h 404"/>
              <a:gd name="T24" fmla="*/ 92075 w 167"/>
              <a:gd name="T25" fmla="*/ 500063 h 404"/>
              <a:gd name="T26" fmla="*/ 73025 w 167"/>
              <a:gd name="T27" fmla="*/ 554038 h 404"/>
              <a:gd name="T28" fmla="*/ 55562 w 167"/>
              <a:gd name="T29" fmla="*/ 592138 h 404"/>
              <a:gd name="T30" fmla="*/ 30162 w 167"/>
              <a:gd name="T31" fmla="*/ 615950 h 404"/>
              <a:gd name="T32" fmla="*/ 0 w 167"/>
              <a:gd name="T33" fmla="*/ 641350 h 404"/>
              <a:gd name="T34" fmla="*/ 49212 w 167"/>
              <a:gd name="T35" fmla="*/ 615950 h 404"/>
              <a:gd name="T36" fmla="*/ 85725 w 167"/>
              <a:gd name="T37" fmla="*/ 585788 h 404"/>
              <a:gd name="T38" fmla="*/ 122237 w 167"/>
              <a:gd name="T39" fmla="*/ 530225 h 404"/>
              <a:gd name="T40" fmla="*/ 128587 w 167"/>
              <a:gd name="T41" fmla="*/ 500063 h 404"/>
              <a:gd name="T42" fmla="*/ 141287 w 167"/>
              <a:gd name="T43" fmla="*/ 455613 h 404"/>
              <a:gd name="T44" fmla="*/ 147637 w 167"/>
              <a:gd name="T45" fmla="*/ 425450 h 404"/>
              <a:gd name="T46" fmla="*/ 153987 w 167"/>
              <a:gd name="T47" fmla="*/ 376238 h 404"/>
              <a:gd name="T48" fmla="*/ 153987 w 167"/>
              <a:gd name="T49" fmla="*/ 357188 h 404"/>
              <a:gd name="T50" fmla="*/ 160337 w 167"/>
              <a:gd name="T51" fmla="*/ 314325 h 404"/>
              <a:gd name="T52" fmla="*/ 153987 w 167"/>
              <a:gd name="T53" fmla="*/ 258763 h 404"/>
              <a:gd name="T54" fmla="*/ 153987 w 167"/>
              <a:gd name="T55" fmla="*/ 209550 h 404"/>
              <a:gd name="T56" fmla="*/ 160337 w 167"/>
              <a:gd name="T57" fmla="*/ 166688 h 404"/>
              <a:gd name="T58" fmla="*/ 177800 w 167"/>
              <a:gd name="T59" fmla="*/ 117475 h 404"/>
              <a:gd name="T60" fmla="*/ 190500 w 167"/>
              <a:gd name="T61" fmla="*/ 80963 h 404"/>
              <a:gd name="T62" fmla="*/ 215900 w 167"/>
              <a:gd name="T63" fmla="*/ 44450 h 404"/>
              <a:gd name="T64" fmla="*/ 233362 w 167"/>
              <a:gd name="T65" fmla="*/ 25400 h 404"/>
              <a:gd name="T66" fmla="*/ 265112 w 167"/>
              <a:gd name="T67" fmla="*/ 0 h 40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67" h="404">
                <a:moveTo>
                  <a:pt x="167" y="0"/>
                </a:moveTo>
                <a:lnTo>
                  <a:pt x="140" y="16"/>
                </a:lnTo>
                <a:lnTo>
                  <a:pt x="120" y="28"/>
                </a:lnTo>
                <a:lnTo>
                  <a:pt x="97" y="59"/>
                </a:lnTo>
                <a:lnTo>
                  <a:pt x="81" y="90"/>
                </a:lnTo>
                <a:lnTo>
                  <a:pt x="77" y="121"/>
                </a:lnTo>
                <a:lnTo>
                  <a:pt x="74" y="148"/>
                </a:lnTo>
                <a:lnTo>
                  <a:pt x="70" y="194"/>
                </a:lnTo>
                <a:lnTo>
                  <a:pt x="70" y="225"/>
                </a:lnTo>
                <a:lnTo>
                  <a:pt x="66" y="237"/>
                </a:lnTo>
                <a:lnTo>
                  <a:pt x="66" y="268"/>
                </a:lnTo>
                <a:lnTo>
                  <a:pt x="62" y="287"/>
                </a:lnTo>
                <a:lnTo>
                  <a:pt x="58" y="315"/>
                </a:lnTo>
                <a:lnTo>
                  <a:pt x="46" y="349"/>
                </a:lnTo>
                <a:lnTo>
                  <a:pt x="35" y="373"/>
                </a:lnTo>
                <a:lnTo>
                  <a:pt x="19" y="388"/>
                </a:lnTo>
                <a:lnTo>
                  <a:pt x="0" y="404"/>
                </a:lnTo>
                <a:lnTo>
                  <a:pt x="31" y="388"/>
                </a:lnTo>
                <a:lnTo>
                  <a:pt x="54" y="369"/>
                </a:lnTo>
                <a:lnTo>
                  <a:pt x="77" y="334"/>
                </a:lnTo>
                <a:lnTo>
                  <a:pt x="81" y="315"/>
                </a:lnTo>
                <a:lnTo>
                  <a:pt x="89" y="287"/>
                </a:lnTo>
                <a:lnTo>
                  <a:pt x="93" y="268"/>
                </a:lnTo>
                <a:lnTo>
                  <a:pt x="97" y="237"/>
                </a:lnTo>
                <a:lnTo>
                  <a:pt x="97" y="225"/>
                </a:lnTo>
                <a:lnTo>
                  <a:pt x="101" y="198"/>
                </a:lnTo>
                <a:lnTo>
                  <a:pt x="97" y="163"/>
                </a:lnTo>
                <a:lnTo>
                  <a:pt x="97" y="132"/>
                </a:lnTo>
                <a:lnTo>
                  <a:pt x="101" y="105"/>
                </a:lnTo>
                <a:lnTo>
                  <a:pt x="112" y="74"/>
                </a:lnTo>
                <a:lnTo>
                  <a:pt x="120" y="51"/>
                </a:lnTo>
                <a:lnTo>
                  <a:pt x="136" y="28"/>
                </a:lnTo>
                <a:lnTo>
                  <a:pt x="147" y="16"/>
                </a:lnTo>
                <a:lnTo>
                  <a:pt x="167" y="0"/>
                </a:lnTo>
                <a:close/>
              </a:path>
            </a:pathLst>
          </a:custGeom>
          <a:solidFill>
            <a:schemeClr val="tx1"/>
          </a:solidFill>
          <a:ln w="9525">
            <a:solidFill>
              <a:schemeClr val="tx1"/>
            </a:solidFill>
            <a:round/>
            <a:headEnd/>
            <a:tailEnd/>
          </a:ln>
        </p:spPr>
        <p:txBody>
          <a:bodyPr/>
          <a:lstStyle/>
          <a:p>
            <a:endParaRPr lang="en-US"/>
          </a:p>
        </p:txBody>
      </p:sp>
      <p:sp>
        <p:nvSpPr>
          <p:cNvPr id="87" name="Freeform 35">
            <a:extLst>
              <a:ext uri="{FF2B5EF4-FFF2-40B4-BE49-F238E27FC236}">
                <a16:creationId xmlns:a16="http://schemas.microsoft.com/office/drawing/2014/main" id="{7BEBDDCF-097C-8B48-BF2E-62CF73417C2B}"/>
              </a:ext>
            </a:extLst>
          </p:cNvPr>
          <p:cNvSpPr>
            <a:spLocks/>
          </p:cNvSpPr>
          <p:nvPr/>
        </p:nvSpPr>
        <p:spPr bwMode="auto">
          <a:xfrm>
            <a:off x="7424988" y="2375750"/>
            <a:ext cx="463550" cy="461963"/>
          </a:xfrm>
          <a:custGeom>
            <a:avLst/>
            <a:gdLst>
              <a:gd name="T0" fmla="*/ 0 w 292"/>
              <a:gd name="T1" fmla="*/ 227013 h 291"/>
              <a:gd name="T2" fmla="*/ 12700 w 292"/>
              <a:gd name="T3" fmla="*/ 160338 h 291"/>
              <a:gd name="T4" fmla="*/ 42863 w 292"/>
              <a:gd name="T5" fmla="*/ 92075 h 291"/>
              <a:gd name="T6" fmla="*/ 93663 w 292"/>
              <a:gd name="T7" fmla="*/ 42863 h 291"/>
              <a:gd name="T8" fmla="*/ 160338 w 292"/>
              <a:gd name="T9" fmla="*/ 12700 h 291"/>
              <a:gd name="T10" fmla="*/ 228600 w 292"/>
              <a:gd name="T11" fmla="*/ 0 h 291"/>
              <a:gd name="T12" fmla="*/ 303213 w 292"/>
              <a:gd name="T13" fmla="*/ 12700 h 291"/>
              <a:gd name="T14" fmla="*/ 363538 w 292"/>
              <a:gd name="T15" fmla="*/ 42863 h 291"/>
              <a:gd name="T16" fmla="*/ 419100 w 292"/>
              <a:gd name="T17" fmla="*/ 92075 h 291"/>
              <a:gd name="T18" fmla="*/ 450850 w 292"/>
              <a:gd name="T19" fmla="*/ 160338 h 291"/>
              <a:gd name="T20" fmla="*/ 463550 w 292"/>
              <a:gd name="T21" fmla="*/ 227013 h 291"/>
              <a:gd name="T22" fmla="*/ 450850 w 292"/>
              <a:gd name="T23" fmla="*/ 301625 h 291"/>
              <a:gd name="T24" fmla="*/ 419100 w 292"/>
              <a:gd name="T25" fmla="*/ 363538 h 291"/>
              <a:gd name="T26" fmla="*/ 363538 w 292"/>
              <a:gd name="T27" fmla="*/ 419100 h 291"/>
              <a:gd name="T28" fmla="*/ 303213 w 292"/>
              <a:gd name="T29" fmla="*/ 449263 h 291"/>
              <a:gd name="T30" fmla="*/ 228600 w 292"/>
              <a:gd name="T31" fmla="*/ 461963 h 291"/>
              <a:gd name="T32" fmla="*/ 160338 w 292"/>
              <a:gd name="T33" fmla="*/ 449263 h 291"/>
              <a:gd name="T34" fmla="*/ 93663 w 292"/>
              <a:gd name="T35" fmla="*/ 419100 h 291"/>
              <a:gd name="T36" fmla="*/ 42863 w 292"/>
              <a:gd name="T37" fmla="*/ 363538 h 291"/>
              <a:gd name="T38" fmla="*/ 12700 w 292"/>
              <a:gd name="T39" fmla="*/ 301625 h 291"/>
              <a:gd name="T40" fmla="*/ 0 w 292"/>
              <a:gd name="T41" fmla="*/ 227013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2" h="291">
                <a:moveTo>
                  <a:pt x="0" y="143"/>
                </a:moveTo>
                <a:lnTo>
                  <a:pt x="8" y="101"/>
                </a:lnTo>
                <a:lnTo>
                  <a:pt x="27" y="58"/>
                </a:lnTo>
                <a:lnTo>
                  <a:pt x="59" y="27"/>
                </a:lnTo>
                <a:lnTo>
                  <a:pt x="101" y="8"/>
                </a:lnTo>
                <a:lnTo>
                  <a:pt x="144" y="0"/>
                </a:lnTo>
                <a:lnTo>
                  <a:pt x="191" y="8"/>
                </a:lnTo>
                <a:lnTo>
                  <a:pt x="229" y="27"/>
                </a:lnTo>
                <a:lnTo>
                  <a:pt x="264" y="58"/>
                </a:lnTo>
                <a:lnTo>
                  <a:pt x="284" y="101"/>
                </a:lnTo>
                <a:lnTo>
                  <a:pt x="292" y="143"/>
                </a:lnTo>
                <a:lnTo>
                  <a:pt x="284" y="190"/>
                </a:lnTo>
                <a:lnTo>
                  <a:pt x="264" y="229"/>
                </a:lnTo>
                <a:lnTo>
                  <a:pt x="229" y="264"/>
                </a:lnTo>
                <a:lnTo>
                  <a:pt x="191" y="283"/>
                </a:lnTo>
                <a:lnTo>
                  <a:pt x="144" y="291"/>
                </a:lnTo>
                <a:lnTo>
                  <a:pt x="101" y="283"/>
                </a:lnTo>
                <a:lnTo>
                  <a:pt x="59" y="264"/>
                </a:lnTo>
                <a:lnTo>
                  <a:pt x="27" y="229"/>
                </a:lnTo>
                <a:lnTo>
                  <a:pt x="8" y="190"/>
                </a:lnTo>
                <a:lnTo>
                  <a:pt x="0" y="143"/>
                </a:lnTo>
                <a:close/>
              </a:path>
            </a:pathLst>
          </a:custGeom>
          <a:solidFill>
            <a:srgbClr val="AD8C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36">
            <a:extLst>
              <a:ext uri="{FF2B5EF4-FFF2-40B4-BE49-F238E27FC236}">
                <a16:creationId xmlns:a16="http://schemas.microsoft.com/office/drawing/2014/main" id="{DFD5DCE8-18D9-774E-BA6E-EA0103545C61}"/>
              </a:ext>
            </a:extLst>
          </p:cNvPr>
          <p:cNvSpPr>
            <a:spLocks/>
          </p:cNvSpPr>
          <p:nvPr/>
        </p:nvSpPr>
        <p:spPr bwMode="auto">
          <a:xfrm>
            <a:off x="7493250" y="2448775"/>
            <a:ext cx="320675" cy="314325"/>
          </a:xfrm>
          <a:custGeom>
            <a:avLst/>
            <a:gdLst>
              <a:gd name="T0" fmla="*/ 0 w 202"/>
              <a:gd name="T1" fmla="*/ 153988 h 198"/>
              <a:gd name="T2" fmla="*/ 12700 w 202"/>
              <a:gd name="T3" fmla="*/ 100013 h 198"/>
              <a:gd name="T4" fmla="*/ 36513 w 202"/>
              <a:gd name="T5" fmla="*/ 55563 h 198"/>
              <a:gd name="T6" fmla="*/ 79375 w 202"/>
              <a:gd name="T7" fmla="*/ 19050 h 198"/>
              <a:gd name="T8" fmla="*/ 134938 w 202"/>
              <a:gd name="T9" fmla="*/ 0 h 198"/>
              <a:gd name="T10" fmla="*/ 190500 w 202"/>
              <a:gd name="T11" fmla="*/ 0 h 198"/>
              <a:gd name="T12" fmla="*/ 239713 w 202"/>
              <a:gd name="T13" fmla="*/ 19050 h 198"/>
              <a:gd name="T14" fmla="*/ 284163 w 202"/>
              <a:gd name="T15" fmla="*/ 55563 h 198"/>
              <a:gd name="T16" fmla="*/ 314325 w 202"/>
              <a:gd name="T17" fmla="*/ 100013 h 198"/>
              <a:gd name="T18" fmla="*/ 320675 w 202"/>
              <a:gd name="T19" fmla="*/ 153988 h 198"/>
              <a:gd name="T20" fmla="*/ 314325 w 202"/>
              <a:gd name="T21" fmla="*/ 209550 h 198"/>
              <a:gd name="T22" fmla="*/ 284163 w 202"/>
              <a:gd name="T23" fmla="*/ 258763 h 198"/>
              <a:gd name="T24" fmla="*/ 239713 w 202"/>
              <a:gd name="T25" fmla="*/ 296863 h 198"/>
              <a:gd name="T26" fmla="*/ 190500 w 202"/>
              <a:gd name="T27" fmla="*/ 314325 h 198"/>
              <a:gd name="T28" fmla="*/ 134938 w 202"/>
              <a:gd name="T29" fmla="*/ 314325 h 198"/>
              <a:gd name="T30" fmla="*/ 79375 w 202"/>
              <a:gd name="T31" fmla="*/ 296863 h 198"/>
              <a:gd name="T32" fmla="*/ 36513 w 202"/>
              <a:gd name="T33" fmla="*/ 258763 h 198"/>
              <a:gd name="T34" fmla="*/ 12700 w 202"/>
              <a:gd name="T35" fmla="*/ 209550 h 198"/>
              <a:gd name="T36" fmla="*/ 0 w 202"/>
              <a:gd name="T37" fmla="*/ 153988 h 19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 h="198">
                <a:moveTo>
                  <a:pt x="0" y="97"/>
                </a:moveTo>
                <a:lnTo>
                  <a:pt x="8" y="63"/>
                </a:lnTo>
                <a:lnTo>
                  <a:pt x="23" y="35"/>
                </a:lnTo>
                <a:lnTo>
                  <a:pt x="50" y="12"/>
                </a:lnTo>
                <a:lnTo>
                  <a:pt x="85" y="0"/>
                </a:lnTo>
                <a:lnTo>
                  <a:pt x="120" y="0"/>
                </a:lnTo>
                <a:lnTo>
                  <a:pt x="151" y="12"/>
                </a:lnTo>
                <a:lnTo>
                  <a:pt x="179" y="35"/>
                </a:lnTo>
                <a:lnTo>
                  <a:pt x="198" y="63"/>
                </a:lnTo>
                <a:lnTo>
                  <a:pt x="202" y="97"/>
                </a:lnTo>
                <a:lnTo>
                  <a:pt x="198" y="132"/>
                </a:lnTo>
                <a:lnTo>
                  <a:pt x="179" y="163"/>
                </a:lnTo>
                <a:lnTo>
                  <a:pt x="151" y="187"/>
                </a:lnTo>
                <a:lnTo>
                  <a:pt x="120" y="198"/>
                </a:lnTo>
                <a:lnTo>
                  <a:pt x="85" y="198"/>
                </a:lnTo>
                <a:lnTo>
                  <a:pt x="50" y="187"/>
                </a:lnTo>
                <a:lnTo>
                  <a:pt x="23" y="163"/>
                </a:lnTo>
                <a:lnTo>
                  <a:pt x="8" y="132"/>
                </a:lnTo>
                <a:lnTo>
                  <a:pt x="0" y="97"/>
                </a:lnTo>
                <a:close/>
              </a:path>
            </a:pathLst>
          </a:custGeom>
          <a:solidFill>
            <a:srgbClr val="CDBB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9" name="Freeform 37">
            <a:extLst>
              <a:ext uri="{FF2B5EF4-FFF2-40B4-BE49-F238E27FC236}">
                <a16:creationId xmlns:a16="http://schemas.microsoft.com/office/drawing/2014/main" id="{CB84B243-453D-CC42-B952-F9B6DBBAC451}"/>
              </a:ext>
            </a:extLst>
          </p:cNvPr>
          <p:cNvSpPr>
            <a:spLocks/>
          </p:cNvSpPr>
          <p:nvPr/>
        </p:nvSpPr>
        <p:spPr bwMode="auto">
          <a:xfrm>
            <a:off x="2202113" y="3588600"/>
            <a:ext cx="463550" cy="461963"/>
          </a:xfrm>
          <a:custGeom>
            <a:avLst/>
            <a:gdLst>
              <a:gd name="T0" fmla="*/ 0 w 292"/>
              <a:gd name="T1" fmla="*/ 233363 h 291"/>
              <a:gd name="T2" fmla="*/ 12700 w 292"/>
              <a:gd name="T3" fmla="*/ 160338 h 291"/>
              <a:gd name="T4" fmla="*/ 44450 w 292"/>
              <a:gd name="T5" fmla="*/ 98425 h 291"/>
              <a:gd name="T6" fmla="*/ 93663 w 292"/>
              <a:gd name="T7" fmla="*/ 42863 h 291"/>
              <a:gd name="T8" fmla="*/ 160338 w 292"/>
              <a:gd name="T9" fmla="*/ 12700 h 291"/>
              <a:gd name="T10" fmla="*/ 228600 w 292"/>
              <a:gd name="T11" fmla="*/ 0 h 291"/>
              <a:gd name="T12" fmla="*/ 303213 w 292"/>
              <a:gd name="T13" fmla="*/ 12700 h 291"/>
              <a:gd name="T14" fmla="*/ 365125 w 292"/>
              <a:gd name="T15" fmla="*/ 42863 h 291"/>
              <a:gd name="T16" fmla="*/ 420688 w 292"/>
              <a:gd name="T17" fmla="*/ 98425 h 291"/>
              <a:gd name="T18" fmla="*/ 450850 w 292"/>
              <a:gd name="T19" fmla="*/ 160338 h 291"/>
              <a:gd name="T20" fmla="*/ 463550 w 292"/>
              <a:gd name="T21" fmla="*/ 233363 h 291"/>
              <a:gd name="T22" fmla="*/ 450850 w 292"/>
              <a:gd name="T23" fmla="*/ 301625 h 291"/>
              <a:gd name="T24" fmla="*/ 420688 w 292"/>
              <a:gd name="T25" fmla="*/ 368300 h 291"/>
              <a:gd name="T26" fmla="*/ 365125 w 292"/>
              <a:gd name="T27" fmla="*/ 417513 h 291"/>
              <a:gd name="T28" fmla="*/ 303213 w 292"/>
              <a:gd name="T29" fmla="*/ 449263 h 291"/>
              <a:gd name="T30" fmla="*/ 228600 w 292"/>
              <a:gd name="T31" fmla="*/ 461963 h 291"/>
              <a:gd name="T32" fmla="*/ 160338 w 292"/>
              <a:gd name="T33" fmla="*/ 449263 h 291"/>
              <a:gd name="T34" fmla="*/ 93663 w 292"/>
              <a:gd name="T35" fmla="*/ 417513 h 291"/>
              <a:gd name="T36" fmla="*/ 44450 w 292"/>
              <a:gd name="T37" fmla="*/ 368300 h 291"/>
              <a:gd name="T38" fmla="*/ 12700 w 292"/>
              <a:gd name="T39" fmla="*/ 301625 h 291"/>
              <a:gd name="T40" fmla="*/ 0 w 292"/>
              <a:gd name="T41" fmla="*/ 233363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2" h="291">
                <a:moveTo>
                  <a:pt x="0" y="147"/>
                </a:moveTo>
                <a:lnTo>
                  <a:pt x="8" y="101"/>
                </a:lnTo>
                <a:lnTo>
                  <a:pt x="28" y="62"/>
                </a:lnTo>
                <a:lnTo>
                  <a:pt x="59" y="27"/>
                </a:lnTo>
                <a:lnTo>
                  <a:pt x="101" y="8"/>
                </a:lnTo>
                <a:lnTo>
                  <a:pt x="144" y="0"/>
                </a:lnTo>
                <a:lnTo>
                  <a:pt x="191" y="8"/>
                </a:lnTo>
                <a:lnTo>
                  <a:pt x="230" y="27"/>
                </a:lnTo>
                <a:lnTo>
                  <a:pt x="265" y="62"/>
                </a:lnTo>
                <a:lnTo>
                  <a:pt x="284" y="101"/>
                </a:lnTo>
                <a:lnTo>
                  <a:pt x="292" y="147"/>
                </a:lnTo>
                <a:lnTo>
                  <a:pt x="284" y="190"/>
                </a:lnTo>
                <a:lnTo>
                  <a:pt x="265" y="232"/>
                </a:lnTo>
                <a:lnTo>
                  <a:pt x="230" y="263"/>
                </a:lnTo>
                <a:lnTo>
                  <a:pt x="191" y="283"/>
                </a:lnTo>
                <a:lnTo>
                  <a:pt x="144" y="291"/>
                </a:lnTo>
                <a:lnTo>
                  <a:pt x="101" y="283"/>
                </a:lnTo>
                <a:lnTo>
                  <a:pt x="59" y="263"/>
                </a:lnTo>
                <a:lnTo>
                  <a:pt x="28" y="232"/>
                </a:lnTo>
                <a:lnTo>
                  <a:pt x="8" y="190"/>
                </a:lnTo>
                <a:lnTo>
                  <a:pt x="0" y="147"/>
                </a:lnTo>
                <a:close/>
              </a:path>
            </a:pathLst>
          </a:custGeom>
          <a:solidFill>
            <a:srgbClr val="AD8C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 name="Freeform 38">
            <a:extLst>
              <a:ext uri="{FF2B5EF4-FFF2-40B4-BE49-F238E27FC236}">
                <a16:creationId xmlns:a16="http://schemas.microsoft.com/office/drawing/2014/main" id="{5F80607F-BB26-594D-A75A-2C85106B30EE}"/>
              </a:ext>
            </a:extLst>
          </p:cNvPr>
          <p:cNvSpPr>
            <a:spLocks/>
          </p:cNvSpPr>
          <p:nvPr/>
        </p:nvSpPr>
        <p:spPr bwMode="auto">
          <a:xfrm>
            <a:off x="2270375" y="3661625"/>
            <a:ext cx="320675" cy="320675"/>
          </a:xfrm>
          <a:custGeom>
            <a:avLst/>
            <a:gdLst>
              <a:gd name="T0" fmla="*/ 0 w 202"/>
              <a:gd name="T1" fmla="*/ 160338 h 202"/>
              <a:gd name="T2" fmla="*/ 12700 w 202"/>
              <a:gd name="T3" fmla="*/ 104775 h 202"/>
              <a:gd name="T4" fmla="*/ 38100 w 202"/>
              <a:gd name="T5" fmla="*/ 55563 h 202"/>
              <a:gd name="T6" fmla="*/ 80963 w 202"/>
              <a:gd name="T7" fmla="*/ 19050 h 202"/>
              <a:gd name="T8" fmla="*/ 136525 w 202"/>
              <a:gd name="T9" fmla="*/ 0 h 202"/>
              <a:gd name="T10" fmla="*/ 192088 w 202"/>
              <a:gd name="T11" fmla="*/ 0 h 202"/>
              <a:gd name="T12" fmla="*/ 241300 w 202"/>
              <a:gd name="T13" fmla="*/ 19050 h 202"/>
              <a:gd name="T14" fmla="*/ 284163 w 202"/>
              <a:gd name="T15" fmla="*/ 55563 h 202"/>
              <a:gd name="T16" fmla="*/ 314325 w 202"/>
              <a:gd name="T17" fmla="*/ 104775 h 202"/>
              <a:gd name="T18" fmla="*/ 320675 w 202"/>
              <a:gd name="T19" fmla="*/ 160338 h 202"/>
              <a:gd name="T20" fmla="*/ 314325 w 202"/>
              <a:gd name="T21" fmla="*/ 215900 h 202"/>
              <a:gd name="T22" fmla="*/ 284163 w 202"/>
              <a:gd name="T23" fmla="*/ 265113 h 202"/>
              <a:gd name="T24" fmla="*/ 241300 w 202"/>
              <a:gd name="T25" fmla="*/ 295275 h 202"/>
              <a:gd name="T26" fmla="*/ 192088 w 202"/>
              <a:gd name="T27" fmla="*/ 320675 h 202"/>
              <a:gd name="T28" fmla="*/ 136525 w 202"/>
              <a:gd name="T29" fmla="*/ 320675 h 202"/>
              <a:gd name="T30" fmla="*/ 80963 w 202"/>
              <a:gd name="T31" fmla="*/ 295275 h 202"/>
              <a:gd name="T32" fmla="*/ 38100 w 202"/>
              <a:gd name="T33" fmla="*/ 265113 h 202"/>
              <a:gd name="T34" fmla="*/ 12700 w 202"/>
              <a:gd name="T35" fmla="*/ 215900 h 202"/>
              <a:gd name="T36" fmla="*/ 0 w 202"/>
              <a:gd name="T37" fmla="*/ 160338 h 20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2" h="202">
                <a:moveTo>
                  <a:pt x="0" y="101"/>
                </a:moveTo>
                <a:lnTo>
                  <a:pt x="8" y="66"/>
                </a:lnTo>
                <a:lnTo>
                  <a:pt x="24" y="35"/>
                </a:lnTo>
                <a:lnTo>
                  <a:pt x="51" y="12"/>
                </a:lnTo>
                <a:lnTo>
                  <a:pt x="86" y="0"/>
                </a:lnTo>
                <a:lnTo>
                  <a:pt x="121" y="0"/>
                </a:lnTo>
                <a:lnTo>
                  <a:pt x="152" y="12"/>
                </a:lnTo>
                <a:lnTo>
                  <a:pt x="179" y="35"/>
                </a:lnTo>
                <a:lnTo>
                  <a:pt x="198" y="66"/>
                </a:lnTo>
                <a:lnTo>
                  <a:pt x="202" y="101"/>
                </a:lnTo>
                <a:lnTo>
                  <a:pt x="198" y="136"/>
                </a:lnTo>
                <a:lnTo>
                  <a:pt x="179" y="167"/>
                </a:lnTo>
                <a:lnTo>
                  <a:pt x="152" y="186"/>
                </a:lnTo>
                <a:lnTo>
                  <a:pt x="121" y="202"/>
                </a:lnTo>
                <a:lnTo>
                  <a:pt x="86" y="202"/>
                </a:lnTo>
                <a:lnTo>
                  <a:pt x="51" y="186"/>
                </a:lnTo>
                <a:lnTo>
                  <a:pt x="24" y="167"/>
                </a:lnTo>
                <a:lnTo>
                  <a:pt x="8" y="136"/>
                </a:lnTo>
                <a:lnTo>
                  <a:pt x="0" y="101"/>
                </a:lnTo>
                <a:close/>
              </a:path>
            </a:pathLst>
          </a:custGeom>
          <a:solidFill>
            <a:srgbClr val="CDBB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Freeform 39">
            <a:extLst>
              <a:ext uri="{FF2B5EF4-FFF2-40B4-BE49-F238E27FC236}">
                <a16:creationId xmlns:a16="http://schemas.microsoft.com/office/drawing/2014/main" id="{D46940A8-B22E-B243-A936-CEF4CF79E539}"/>
              </a:ext>
            </a:extLst>
          </p:cNvPr>
          <p:cNvSpPr>
            <a:spLocks/>
          </p:cNvSpPr>
          <p:nvPr/>
        </p:nvSpPr>
        <p:spPr bwMode="auto">
          <a:xfrm>
            <a:off x="6691563" y="2867875"/>
            <a:ext cx="461962" cy="461963"/>
          </a:xfrm>
          <a:custGeom>
            <a:avLst/>
            <a:gdLst>
              <a:gd name="T0" fmla="*/ 0 w 291"/>
              <a:gd name="T1" fmla="*/ 233363 h 291"/>
              <a:gd name="T2" fmla="*/ 12700 w 291"/>
              <a:gd name="T3" fmla="*/ 160338 h 291"/>
              <a:gd name="T4" fmla="*/ 42862 w 291"/>
              <a:gd name="T5" fmla="*/ 98425 h 291"/>
              <a:gd name="T6" fmla="*/ 92075 w 291"/>
              <a:gd name="T7" fmla="*/ 42863 h 291"/>
              <a:gd name="T8" fmla="*/ 160337 w 291"/>
              <a:gd name="T9" fmla="*/ 12700 h 291"/>
              <a:gd name="T10" fmla="*/ 228600 w 291"/>
              <a:gd name="T11" fmla="*/ 0 h 291"/>
              <a:gd name="T12" fmla="*/ 301625 w 291"/>
              <a:gd name="T13" fmla="*/ 12700 h 291"/>
              <a:gd name="T14" fmla="*/ 363537 w 291"/>
              <a:gd name="T15" fmla="*/ 42863 h 291"/>
              <a:gd name="T16" fmla="*/ 419100 w 291"/>
              <a:gd name="T17" fmla="*/ 98425 h 291"/>
              <a:gd name="T18" fmla="*/ 450850 w 291"/>
              <a:gd name="T19" fmla="*/ 160338 h 291"/>
              <a:gd name="T20" fmla="*/ 461962 w 291"/>
              <a:gd name="T21" fmla="*/ 233363 h 291"/>
              <a:gd name="T22" fmla="*/ 450850 w 291"/>
              <a:gd name="T23" fmla="*/ 301625 h 291"/>
              <a:gd name="T24" fmla="*/ 419100 w 291"/>
              <a:gd name="T25" fmla="*/ 369888 h 291"/>
              <a:gd name="T26" fmla="*/ 363537 w 291"/>
              <a:gd name="T27" fmla="*/ 419100 h 291"/>
              <a:gd name="T28" fmla="*/ 301625 w 291"/>
              <a:gd name="T29" fmla="*/ 449263 h 291"/>
              <a:gd name="T30" fmla="*/ 228600 w 291"/>
              <a:gd name="T31" fmla="*/ 461963 h 291"/>
              <a:gd name="T32" fmla="*/ 160337 w 291"/>
              <a:gd name="T33" fmla="*/ 449263 h 291"/>
              <a:gd name="T34" fmla="*/ 92075 w 291"/>
              <a:gd name="T35" fmla="*/ 419100 h 291"/>
              <a:gd name="T36" fmla="*/ 42862 w 291"/>
              <a:gd name="T37" fmla="*/ 369888 h 291"/>
              <a:gd name="T38" fmla="*/ 12700 w 291"/>
              <a:gd name="T39" fmla="*/ 301625 h 291"/>
              <a:gd name="T40" fmla="*/ 0 w 291"/>
              <a:gd name="T41" fmla="*/ 233363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291">
                <a:moveTo>
                  <a:pt x="0" y="147"/>
                </a:moveTo>
                <a:lnTo>
                  <a:pt x="8" y="101"/>
                </a:lnTo>
                <a:lnTo>
                  <a:pt x="27" y="62"/>
                </a:lnTo>
                <a:lnTo>
                  <a:pt x="58" y="27"/>
                </a:lnTo>
                <a:lnTo>
                  <a:pt x="101" y="8"/>
                </a:lnTo>
                <a:lnTo>
                  <a:pt x="144" y="0"/>
                </a:lnTo>
                <a:lnTo>
                  <a:pt x="190" y="8"/>
                </a:lnTo>
                <a:lnTo>
                  <a:pt x="229" y="27"/>
                </a:lnTo>
                <a:lnTo>
                  <a:pt x="264" y="62"/>
                </a:lnTo>
                <a:lnTo>
                  <a:pt x="284" y="101"/>
                </a:lnTo>
                <a:lnTo>
                  <a:pt x="291" y="147"/>
                </a:lnTo>
                <a:lnTo>
                  <a:pt x="284" y="190"/>
                </a:lnTo>
                <a:lnTo>
                  <a:pt x="264" y="233"/>
                </a:lnTo>
                <a:lnTo>
                  <a:pt x="229" y="264"/>
                </a:lnTo>
                <a:lnTo>
                  <a:pt x="190" y="283"/>
                </a:lnTo>
                <a:lnTo>
                  <a:pt x="144" y="291"/>
                </a:lnTo>
                <a:lnTo>
                  <a:pt x="101" y="283"/>
                </a:lnTo>
                <a:lnTo>
                  <a:pt x="58" y="264"/>
                </a:lnTo>
                <a:lnTo>
                  <a:pt x="27" y="233"/>
                </a:lnTo>
                <a:lnTo>
                  <a:pt x="8" y="190"/>
                </a:lnTo>
                <a:lnTo>
                  <a:pt x="0" y="147"/>
                </a:lnTo>
              </a:path>
            </a:pathLst>
          </a:custGeom>
          <a:noFill/>
          <a:ln w="57150" cmpd="sng">
            <a:solidFill>
              <a:srgbClr val="AD8CC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Freeform 40">
            <a:extLst>
              <a:ext uri="{FF2B5EF4-FFF2-40B4-BE49-F238E27FC236}">
                <a16:creationId xmlns:a16="http://schemas.microsoft.com/office/drawing/2014/main" id="{121ADF62-53E9-104E-95CF-D54FDBE47A67}"/>
              </a:ext>
            </a:extLst>
          </p:cNvPr>
          <p:cNvSpPr>
            <a:spLocks/>
          </p:cNvSpPr>
          <p:nvPr/>
        </p:nvSpPr>
        <p:spPr bwMode="auto">
          <a:xfrm>
            <a:off x="1832225" y="2763100"/>
            <a:ext cx="463550" cy="461963"/>
          </a:xfrm>
          <a:custGeom>
            <a:avLst/>
            <a:gdLst>
              <a:gd name="T0" fmla="*/ 0 w 292"/>
              <a:gd name="T1" fmla="*/ 228600 h 291"/>
              <a:gd name="T2" fmla="*/ 12700 w 292"/>
              <a:gd name="T3" fmla="*/ 160338 h 291"/>
              <a:gd name="T4" fmla="*/ 44450 w 292"/>
              <a:gd name="T5" fmla="*/ 92075 h 291"/>
              <a:gd name="T6" fmla="*/ 100013 w 292"/>
              <a:gd name="T7" fmla="*/ 42863 h 291"/>
              <a:gd name="T8" fmla="*/ 160338 w 292"/>
              <a:gd name="T9" fmla="*/ 12700 h 291"/>
              <a:gd name="T10" fmla="*/ 234950 w 292"/>
              <a:gd name="T11" fmla="*/ 0 h 291"/>
              <a:gd name="T12" fmla="*/ 303213 w 292"/>
              <a:gd name="T13" fmla="*/ 12700 h 291"/>
              <a:gd name="T14" fmla="*/ 369888 w 292"/>
              <a:gd name="T15" fmla="*/ 42863 h 291"/>
              <a:gd name="T16" fmla="*/ 420688 w 292"/>
              <a:gd name="T17" fmla="*/ 92075 h 291"/>
              <a:gd name="T18" fmla="*/ 450850 w 292"/>
              <a:gd name="T19" fmla="*/ 160338 h 291"/>
              <a:gd name="T20" fmla="*/ 463550 w 292"/>
              <a:gd name="T21" fmla="*/ 228600 h 291"/>
              <a:gd name="T22" fmla="*/ 450850 w 292"/>
              <a:gd name="T23" fmla="*/ 301625 h 291"/>
              <a:gd name="T24" fmla="*/ 420688 w 292"/>
              <a:gd name="T25" fmla="*/ 363538 h 291"/>
              <a:gd name="T26" fmla="*/ 369888 w 292"/>
              <a:gd name="T27" fmla="*/ 419100 h 291"/>
              <a:gd name="T28" fmla="*/ 303213 w 292"/>
              <a:gd name="T29" fmla="*/ 449263 h 291"/>
              <a:gd name="T30" fmla="*/ 234950 w 292"/>
              <a:gd name="T31" fmla="*/ 461963 h 291"/>
              <a:gd name="T32" fmla="*/ 160338 w 292"/>
              <a:gd name="T33" fmla="*/ 449263 h 291"/>
              <a:gd name="T34" fmla="*/ 100013 w 292"/>
              <a:gd name="T35" fmla="*/ 419100 h 291"/>
              <a:gd name="T36" fmla="*/ 44450 w 292"/>
              <a:gd name="T37" fmla="*/ 363538 h 291"/>
              <a:gd name="T38" fmla="*/ 12700 w 292"/>
              <a:gd name="T39" fmla="*/ 301625 h 291"/>
              <a:gd name="T40" fmla="*/ 0 w 292"/>
              <a:gd name="T41" fmla="*/ 228600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2" h="291">
                <a:moveTo>
                  <a:pt x="0" y="144"/>
                </a:moveTo>
                <a:lnTo>
                  <a:pt x="8" y="101"/>
                </a:lnTo>
                <a:lnTo>
                  <a:pt x="28" y="58"/>
                </a:lnTo>
                <a:lnTo>
                  <a:pt x="63" y="27"/>
                </a:lnTo>
                <a:lnTo>
                  <a:pt x="101" y="8"/>
                </a:lnTo>
                <a:lnTo>
                  <a:pt x="148" y="0"/>
                </a:lnTo>
                <a:lnTo>
                  <a:pt x="191" y="8"/>
                </a:lnTo>
                <a:lnTo>
                  <a:pt x="233" y="27"/>
                </a:lnTo>
                <a:lnTo>
                  <a:pt x="265" y="58"/>
                </a:lnTo>
                <a:lnTo>
                  <a:pt x="284" y="101"/>
                </a:lnTo>
                <a:lnTo>
                  <a:pt x="292" y="144"/>
                </a:lnTo>
                <a:lnTo>
                  <a:pt x="284" y="190"/>
                </a:lnTo>
                <a:lnTo>
                  <a:pt x="265" y="229"/>
                </a:lnTo>
                <a:lnTo>
                  <a:pt x="233" y="264"/>
                </a:lnTo>
                <a:lnTo>
                  <a:pt x="191" y="283"/>
                </a:lnTo>
                <a:lnTo>
                  <a:pt x="148" y="291"/>
                </a:lnTo>
                <a:lnTo>
                  <a:pt x="101" y="283"/>
                </a:lnTo>
                <a:lnTo>
                  <a:pt x="63" y="264"/>
                </a:lnTo>
                <a:lnTo>
                  <a:pt x="28" y="229"/>
                </a:lnTo>
                <a:lnTo>
                  <a:pt x="8" y="190"/>
                </a:lnTo>
                <a:lnTo>
                  <a:pt x="0" y="144"/>
                </a:lnTo>
              </a:path>
            </a:pathLst>
          </a:custGeom>
          <a:noFill/>
          <a:ln w="57150" cmpd="sng">
            <a:solidFill>
              <a:srgbClr val="AD8CC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41">
            <a:extLst>
              <a:ext uri="{FF2B5EF4-FFF2-40B4-BE49-F238E27FC236}">
                <a16:creationId xmlns:a16="http://schemas.microsoft.com/office/drawing/2014/main" id="{6A143E44-7B91-DD4B-9EB3-8E221A3AA39B}"/>
              </a:ext>
            </a:extLst>
          </p:cNvPr>
          <p:cNvSpPr>
            <a:spLocks noChangeShapeType="1"/>
          </p:cNvSpPr>
          <p:nvPr/>
        </p:nvSpPr>
        <p:spPr bwMode="auto">
          <a:xfrm flipV="1">
            <a:off x="1605213" y="1926488"/>
            <a:ext cx="6473825" cy="2449512"/>
          </a:xfrm>
          <a:prstGeom prst="line">
            <a:avLst/>
          </a:prstGeom>
          <a:noFill/>
          <a:ln w="55563">
            <a:solidFill>
              <a:srgbClr val="DC4D28"/>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42">
            <a:extLst>
              <a:ext uri="{FF2B5EF4-FFF2-40B4-BE49-F238E27FC236}">
                <a16:creationId xmlns:a16="http://schemas.microsoft.com/office/drawing/2014/main" id="{24E721B6-261B-A341-A246-4B30472F3049}"/>
              </a:ext>
            </a:extLst>
          </p:cNvPr>
          <p:cNvSpPr>
            <a:spLocks/>
          </p:cNvSpPr>
          <p:nvPr/>
        </p:nvSpPr>
        <p:spPr bwMode="auto">
          <a:xfrm>
            <a:off x="1641725" y="1680425"/>
            <a:ext cx="6937375" cy="3121025"/>
          </a:xfrm>
          <a:custGeom>
            <a:avLst/>
            <a:gdLst>
              <a:gd name="T0" fmla="*/ 0 w 4370"/>
              <a:gd name="T1" fmla="*/ 0 h 1966"/>
              <a:gd name="T2" fmla="*/ 0 w 4370"/>
              <a:gd name="T3" fmla="*/ 3121025 h 1966"/>
              <a:gd name="T4" fmla="*/ 6937375 w 4370"/>
              <a:gd name="T5" fmla="*/ 3121025 h 1966"/>
              <a:gd name="T6" fmla="*/ 0 60000 65536"/>
              <a:gd name="T7" fmla="*/ 0 60000 65536"/>
              <a:gd name="T8" fmla="*/ 0 60000 65536"/>
            </a:gdLst>
            <a:ahLst/>
            <a:cxnLst>
              <a:cxn ang="T6">
                <a:pos x="T0" y="T1"/>
              </a:cxn>
              <a:cxn ang="T7">
                <a:pos x="T2" y="T3"/>
              </a:cxn>
              <a:cxn ang="T8">
                <a:pos x="T4" y="T5"/>
              </a:cxn>
            </a:cxnLst>
            <a:rect l="0" t="0" r="r" b="b"/>
            <a:pathLst>
              <a:path w="4370" h="1966">
                <a:moveTo>
                  <a:pt x="0" y="0"/>
                </a:moveTo>
                <a:lnTo>
                  <a:pt x="0" y="1966"/>
                </a:lnTo>
                <a:lnTo>
                  <a:pt x="4370" y="1966"/>
                </a:lnTo>
              </a:path>
            </a:pathLst>
          </a:custGeom>
          <a:noFill/>
          <a:ln w="31750">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Line 43">
            <a:extLst>
              <a:ext uri="{FF2B5EF4-FFF2-40B4-BE49-F238E27FC236}">
                <a16:creationId xmlns:a16="http://schemas.microsoft.com/office/drawing/2014/main" id="{7074C718-CB69-CD44-B438-74E155955EF4}"/>
              </a:ext>
            </a:extLst>
          </p:cNvPr>
          <p:cNvSpPr>
            <a:spLocks noChangeShapeType="1"/>
          </p:cNvSpPr>
          <p:nvPr/>
        </p:nvSpPr>
        <p:spPr bwMode="auto">
          <a:xfrm>
            <a:off x="1556000" y="1680425"/>
            <a:ext cx="85725" cy="1588"/>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44">
            <a:extLst>
              <a:ext uri="{FF2B5EF4-FFF2-40B4-BE49-F238E27FC236}">
                <a16:creationId xmlns:a16="http://schemas.microsoft.com/office/drawing/2014/main" id="{98EF9DAF-AF37-6048-8FCD-9BC0CF1A938A}"/>
              </a:ext>
            </a:extLst>
          </p:cNvPr>
          <p:cNvSpPr>
            <a:spLocks noChangeShapeType="1"/>
          </p:cNvSpPr>
          <p:nvPr/>
        </p:nvSpPr>
        <p:spPr bwMode="auto">
          <a:xfrm>
            <a:off x="1556000" y="1994750"/>
            <a:ext cx="85725" cy="1588"/>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45">
            <a:extLst>
              <a:ext uri="{FF2B5EF4-FFF2-40B4-BE49-F238E27FC236}">
                <a16:creationId xmlns:a16="http://schemas.microsoft.com/office/drawing/2014/main" id="{28319ACE-1C38-EE4A-AF9A-F1BA9DFD8017}"/>
              </a:ext>
            </a:extLst>
          </p:cNvPr>
          <p:cNvSpPr>
            <a:spLocks noChangeShapeType="1"/>
          </p:cNvSpPr>
          <p:nvPr/>
        </p:nvSpPr>
        <p:spPr bwMode="auto">
          <a:xfrm>
            <a:off x="1556000" y="2307488"/>
            <a:ext cx="85725" cy="1587"/>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46">
            <a:extLst>
              <a:ext uri="{FF2B5EF4-FFF2-40B4-BE49-F238E27FC236}">
                <a16:creationId xmlns:a16="http://schemas.microsoft.com/office/drawing/2014/main" id="{1A07D14F-ECCE-8A4F-8DF1-C387A006F093}"/>
              </a:ext>
            </a:extLst>
          </p:cNvPr>
          <p:cNvSpPr>
            <a:spLocks noChangeShapeType="1"/>
          </p:cNvSpPr>
          <p:nvPr/>
        </p:nvSpPr>
        <p:spPr bwMode="auto">
          <a:xfrm>
            <a:off x="1556000" y="2615463"/>
            <a:ext cx="85725" cy="1587"/>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47">
            <a:extLst>
              <a:ext uri="{FF2B5EF4-FFF2-40B4-BE49-F238E27FC236}">
                <a16:creationId xmlns:a16="http://schemas.microsoft.com/office/drawing/2014/main" id="{BC80407E-FAE4-8849-B36E-2783D966C64F}"/>
              </a:ext>
            </a:extLst>
          </p:cNvPr>
          <p:cNvSpPr>
            <a:spLocks noChangeShapeType="1"/>
          </p:cNvSpPr>
          <p:nvPr/>
        </p:nvSpPr>
        <p:spPr bwMode="auto">
          <a:xfrm>
            <a:off x="1556000" y="2929788"/>
            <a:ext cx="85725" cy="1587"/>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48">
            <a:extLst>
              <a:ext uri="{FF2B5EF4-FFF2-40B4-BE49-F238E27FC236}">
                <a16:creationId xmlns:a16="http://schemas.microsoft.com/office/drawing/2014/main" id="{11D60AC0-7DDA-904A-BE87-2D054DA327DD}"/>
              </a:ext>
            </a:extLst>
          </p:cNvPr>
          <p:cNvSpPr>
            <a:spLocks noChangeShapeType="1"/>
          </p:cNvSpPr>
          <p:nvPr/>
        </p:nvSpPr>
        <p:spPr bwMode="auto">
          <a:xfrm>
            <a:off x="1556000" y="3244113"/>
            <a:ext cx="85725" cy="1587"/>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49">
            <a:extLst>
              <a:ext uri="{FF2B5EF4-FFF2-40B4-BE49-F238E27FC236}">
                <a16:creationId xmlns:a16="http://schemas.microsoft.com/office/drawing/2014/main" id="{0ECB2206-D4BC-4E48-BBD7-48F6BD14D1A4}"/>
              </a:ext>
            </a:extLst>
          </p:cNvPr>
          <p:cNvSpPr>
            <a:spLocks noChangeShapeType="1"/>
          </p:cNvSpPr>
          <p:nvPr/>
        </p:nvSpPr>
        <p:spPr bwMode="auto">
          <a:xfrm>
            <a:off x="1556000" y="3552088"/>
            <a:ext cx="85725" cy="1587"/>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50">
            <a:extLst>
              <a:ext uri="{FF2B5EF4-FFF2-40B4-BE49-F238E27FC236}">
                <a16:creationId xmlns:a16="http://schemas.microsoft.com/office/drawing/2014/main" id="{2F61D501-AD9F-2841-B160-ACF790F41228}"/>
              </a:ext>
            </a:extLst>
          </p:cNvPr>
          <p:cNvSpPr>
            <a:spLocks noChangeShapeType="1"/>
          </p:cNvSpPr>
          <p:nvPr/>
        </p:nvSpPr>
        <p:spPr bwMode="auto">
          <a:xfrm>
            <a:off x="1556000" y="3864825"/>
            <a:ext cx="85725" cy="1588"/>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51">
            <a:extLst>
              <a:ext uri="{FF2B5EF4-FFF2-40B4-BE49-F238E27FC236}">
                <a16:creationId xmlns:a16="http://schemas.microsoft.com/office/drawing/2014/main" id="{8A847106-0B8B-C24F-A941-4F680C67BAC7}"/>
              </a:ext>
            </a:extLst>
          </p:cNvPr>
          <p:cNvSpPr>
            <a:spLocks noChangeShapeType="1"/>
          </p:cNvSpPr>
          <p:nvPr/>
        </p:nvSpPr>
        <p:spPr bwMode="auto">
          <a:xfrm>
            <a:off x="1556000" y="4172800"/>
            <a:ext cx="85725" cy="1588"/>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2">
            <a:extLst>
              <a:ext uri="{FF2B5EF4-FFF2-40B4-BE49-F238E27FC236}">
                <a16:creationId xmlns:a16="http://schemas.microsoft.com/office/drawing/2014/main" id="{BDC23EFD-19F9-FB44-8CD0-D9F6068E7C15}"/>
              </a:ext>
            </a:extLst>
          </p:cNvPr>
          <p:cNvSpPr>
            <a:spLocks noChangeShapeType="1"/>
          </p:cNvSpPr>
          <p:nvPr/>
        </p:nvSpPr>
        <p:spPr bwMode="auto">
          <a:xfrm>
            <a:off x="1556000" y="4487125"/>
            <a:ext cx="85725" cy="1588"/>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53">
            <a:extLst>
              <a:ext uri="{FF2B5EF4-FFF2-40B4-BE49-F238E27FC236}">
                <a16:creationId xmlns:a16="http://schemas.microsoft.com/office/drawing/2014/main" id="{BA433C57-39D0-B64B-B6C8-DD5144A19400}"/>
              </a:ext>
            </a:extLst>
          </p:cNvPr>
          <p:cNvSpPr>
            <a:spLocks noChangeShapeType="1"/>
          </p:cNvSpPr>
          <p:nvPr/>
        </p:nvSpPr>
        <p:spPr bwMode="auto">
          <a:xfrm>
            <a:off x="8579100" y="4801450"/>
            <a:ext cx="1588"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54">
            <a:extLst>
              <a:ext uri="{FF2B5EF4-FFF2-40B4-BE49-F238E27FC236}">
                <a16:creationId xmlns:a16="http://schemas.microsoft.com/office/drawing/2014/main" id="{455E6E32-F7D4-9D4B-A4FE-108C404D909E}"/>
              </a:ext>
            </a:extLst>
          </p:cNvPr>
          <p:cNvSpPr>
            <a:spLocks noChangeShapeType="1"/>
          </p:cNvSpPr>
          <p:nvPr/>
        </p:nvSpPr>
        <p:spPr bwMode="auto">
          <a:xfrm>
            <a:off x="7888538" y="4801450"/>
            <a:ext cx="1587"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55">
            <a:extLst>
              <a:ext uri="{FF2B5EF4-FFF2-40B4-BE49-F238E27FC236}">
                <a16:creationId xmlns:a16="http://schemas.microsoft.com/office/drawing/2014/main" id="{2BC07E6B-DE01-1642-894E-B049D2418288}"/>
              </a:ext>
            </a:extLst>
          </p:cNvPr>
          <p:cNvSpPr>
            <a:spLocks noChangeShapeType="1"/>
          </p:cNvSpPr>
          <p:nvPr/>
        </p:nvSpPr>
        <p:spPr bwMode="auto">
          <a:xfrm>
            <a:off x="7191625" y="4801450"/>
            <a:ext cx="1588"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56">
            <a:extLst>
              <a:ext uri="{FF2B5EF4-FFF2-40B4-BE49-F238E27FC236}">
                <a16:creationId xmlns:a16="http://schemas.microsoft.com/office/drawing/2014/main" id="{6C57514D-9E13-1049-8DF4-37CF5ED1263B}"/>
              </a:ext>
            </a:extLst>
          </p:cNvPr>
          <p:cNvSpPr>
            <a:spLocks noChangeShapeType="1"/>
          </p:cNvSpPr>
          <p:nvPr/>
        </p:nvSpPr>
        <p:spPr bwMode="auto">
          <a:xfrm>
            <a:off x="6501063" y="4801450"/>
            <a:ext cx="1587"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57">
            <a:extLst>
              <a:ext uri="{FF2B5EF4-FFF2-40B4-BE49-F238E27FC236}">
                <a16:creationId xmlns:a16="http://schemas.microsoft.com/office/drawing/2014/main" id="{3679A909-582A-4149-A4D4-7A2339E66067}"/>
              </a:ext>
            </a:extLst>
          </p:cNvPr>
          <p:cNvSpPr>
            <a:spLocks noChangeShapeType="1"/>
          </p:cNvSpPr>
          <p:nvPr/>
        </p:nvSpPr>
        <p:spPr bwMode="auto">
          <a:xfrm>
            <a:off x="5804150" y="4801450"/>
            <a:ext cx="1588"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58">
            <a:extLst>
              <a:ext uri="{FF2B5EF4-FFF2-40B4-BE49-F238E27FC236}">
                <a16:creationId xmlns:a16="http://schemas.microsoft.com/office/drawing/2014/main" id="{024AF886-0B91-AD46-B32E-AF61DD0D8EDE}"/>
              </a:ext>
            </a:extLst>
          </p:cNvPr>
          <p:cNvSpPr>
            <a:spLocks noChangeShapeType="1"/>
          </p:cNvSpPr>
          <p:nvPr/>
        </p:nvSpPr>
        <p:spPr bwMode="auto">
          <a:xfrm>
            <a:off x="5113588" y="4801450"/>
            <a:ext cx="1587"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59">
            <a:extLst>
              <a:ext uri="{FF2B5EF4-FFF2-40B4-BE49-F238E27FC236}">
                <a16:creationId xmlns:a16="http://schemas.microsoft.com/office/drawing/2014/main" id="{58E56191-8D90-6D49-878C-CF4A7C219DCF}"/>
              </a:ext>
            </a:extLst>
          </p:cNvPr>
          <p:cNvSpPr>
            <a:spLocks noChangeShapeType="1"/>
          </p:cNvSpPr>
          <p:nvPr/>
        </p:nvSpPr>
        <p:spPr bwMode="auto">
          <a:xfrm>
            <a:off x="4416675" y="4801450"/>
            <a:ext cx="1588"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60">
            <a:extLst>
              <a:ext uri="{FF2B5EF4-FFF2-40B4-BE49-F238E27FC236}">
                <a16:creationId xmlns:a16="http://schemas.microsoft.com/office/drawing/2014/main" id="{31F7BD7A-0DFB-DE4B-8850-1E9F5BD242DC}"/>
              </a:ext>
            </a:extLst>
          </p:cNvPr>
          <p:cNvSpPr>
            <a:spLocks noChangeShapeType="1"/>
          </p:cNvSpPr>
          <p:nvPr/>
        </p:nvSpPr>
        <p:spPr bwMode="auto">
          <a:xfrm>
            <a:off x="3726113" y="4801450"/>
            <a:ext cx="1587"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61">
            <a:extLst>
              <a:ext uri="{FF2B5EF4-FFF2-40B4-BE49-F238E27FC236}">
                <a16:creationId xmlns:a16="http://schemas.microsoft.com/office/drawing/2014/main" id="{6469D754-747A-904E-B838-3C441FEF5069}"/>
              </a:ext>
            </a:extLst>
          </p:cNvPr>
          <p:cNvSpPr>
            <a:spLocks noChangeShapeType="1"/>
          </p:cNvSpPr>
          <p:nvPr/>
        </p:nvSpPr>
        <p:spPr bwMode="auto">
          <a:xfrm>
            <a:off x="3029200" y="4801450"/>
            <a:ext cx="1588"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62">
            <a:extLst>
              <a:ext uri="{FF2B5EF4-FFF2-40B4-BE49-F238E27FC236}">
                <a16:creationId xmlns:a16="http://schemas.microsoft.com/office/drawing/2014/main" id="{6AD693B1-D7F4-3E45-A411-1C5B718339EB}"/>
              </a:ext>
            </a:extLst>
          </p:cNvPr>
          <p:cNvSpPr>
            <a:spLocks noChangeShapeType="1"/>
          </p:cNvSpPr>
          <p:nvPr/>
        </p:nvSpPr>
        <p:spPr bwMode="auto">
          <a:xfrm>
            <a:off x="2338638" y="4801450"/>
            <a:ext cx="1587" cy="36513"/>
          </a:xfrm>
          <a:prstGeom prst="line">
            <a:avLst/>
          </a:prstGeom>
          <a:noFill/>
          <a:ln w="793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Freeform 63">
            <a:extLst>
              <a:ext uri="{FF2B5EF4-FFF2-40B4-BE49-F238E27FC236}">
                <a16:creationId xmlns:a16="http://schemas.microsoft.com/office/drawing/2014/main" id="{71426BA0-1999-1A4D-8B03-B240ADC5B626}"/>
              </a:ext>
            </a:extLst>
          </p:cNvPr>
          <p:cNvSpPr>
            <a:spLocks/>
          </p:cNvSpPr>
          <p:nvPr/>
        </p:nvSpPr>
        <p:spPr bwMode="auto">
          <a:xfrm>
            <a:off x="3491163" y="1723288"/>
            <a:ext cx="463550" cy="461962"/>
          </a:xfrm>
          <a:custGeom>
            <a:avLst/>
            <a:gdLst>
              <a:gd name="T0" fmla="*/ 0 w 292"/>
              <a:gd name="T1" fmla="*/ 227012 h 291"/>
              <a:gd name="T2" fmla="*/ 12700 w 292"/>
              <a:gd name="T3" fmla="*/ 160337 h 291"/>
              <a:gd name="T4" fmla="*/ 42863 w 292"/>
              <a:gd name="T5" fmla="*/ 92075 h 291"/>
              <a:gd name="T6" fmla="*/ 98425 w 292"/>
              <a:gd name="T7" fmla="*/ 42862 h 291"/>
              <a:gd name="T8" fmla="*/ 160338 w 292"/>
              <a:gd name="T9" fmla="*/ 12700 h 291"/>
              <a:gd name="T10" fmla="*/ 234950 w 292"/>
              <a:gd name="T11" fmla="*/ 0 h 291"/>
              <a:gd name="T12" fmla="*/ 303213 w 292"/>
              <a:gd name="T13" fmla="*/ 12700 h 291"/>
              <a:gd name="T14" fmla="*/ 369888 w 292"/>
              <a:gd name="T15" fmla="*/ 42862 h 291"/>
              <a:gd name="T16" fmla="*/ 419100 w 292"/>
              <a:gd name="T17" fmla="*/ 92075 h 291"/>
              <a:gd name="T18" fmla="*/ 450850 w 292"/>
              <a:gd name="T19" fmla="*/ 160337 h 291"/>
              <a:gd name="T20" fmla="*/ 463550 w 292"/>
              <a:gd name="T21" fmla="*/ 227012 h 291"/>
              <a:gd name="T22" fmla="*/ 450850 w 292"/>
              <a:gd name="T23" fmla="*/ 301625 h 291"/>
              <a:gd name="T24" fmla="*/ 419100 w 292"/>
              <a:gd name="T25" fmla="*/ 363537 h 291"/>
              <a:gd name="T26" fmla="*/ 369888 w 292"/>
              <a:gd name="T27" fmla="*/ 419100 h 291"/>
              <a:gd name="T28" fmla="*/ 303213 w 292"/>
              <a:gd name="T29" fmla="*/ 449262 h 291"/>
              <a:gd name="T30" fmla="*/ 234950 w 292"/>
              <a:gd name="T31" fmla="*/ 461962 h 291"/>
              <a:gd name="T32" fmla="*/ 160338 w 292"/>
              <a:gd name="T33" fmla="*/ 449262 h 291"/>
              <a:gd name="T34" fmla="*/ 98425 w 292"/>
              <a:gd name="T35" fmla="*/ 419100 h 291"/>
              <a:gd name="T36" fmla="*/ 42863 w 292"/>
              <a:gd name="T37" fmla="*/ 363537 h 291"/>
              <a:gd name="T38" fmla="*/ 12700 w 292"/>
              <a:gd name="T39" fmla="*/ 301625 h 291"/>
              <a:gd name="T40" fmla="*/ 0 w 292"/>
              <a:gd name="T41" fmla="*/ 227012 h 2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2" h="291">
                <a:moveTo>
                  <a:pt x="0" y="143"/>
                </a:moveTo>
                <a:lnTo>
                  <a:pt x="8" y="101"/>
                </a:lnTo>
                <a:lnTo>
                  <a:pt x="27" y="58"/>
                </a:lnTo>
                <a:lnTo>
                  <a:pt x="62" y="27"/>
                </a:lnTo>
                <a:lnTo>
                  <a:pt x="101" y="8"/>
                </a:lnTo>
                <a:lnTo>
                  <a:pt x="148" y="0"/>
                </a:lnTo>
                <a:lnTo>
                  <a:pt x="191" y="8"/>
                </a:lnTo>
                <a:lnTo>
                  <a:pt x="233" y="27"/>
                </a:lnTo>
                <a:lnTo>
                  <a:pt x="264" y="58"/>
                </a:lnTo>
                <a:lnTo>
                  <a:pt x="284" y="101"/>
                </a:lnTo>
                <a:lnTo>
                  <a:pt x="292" y="143"/>
                </a:lnTo>
                <a:lnTo>
                  <a:pt x="284" y="190"/>
                </a:lnTo>
                <a:lnTo>
                  <a:pt x="264" y="229"/>
                </a:lnTo>
                <a:lnTo>
                  <a:pt x="233" y="264"/>
                </a:lnTo>
                <a:lnTo>
                  <a:pt x="191" y="283"/>
                </a:lnTo>
                <a:lnTo>
                  <a:pt x="148" y="291"/>
                </a:lnTo>
                <a:lnTo>
                  <a:pt x="101" y="283"/>
                </a:lnTo>
                <a:lnTo>
                  <a:pt x="62" y="264"/>
                </a:lnTo>
                <a:lnTo>
                  <a:pt x="27" y="229"/>
                </a:lnTo>
                <a:lnTo>
                  <a:pt x="8" y="190"/>
                </a:lnTo>
                <a:lnTo>
                  <a:pt x="0" y="143"/>
                </a:lnTo>
                <a:close/>
              </a:path>
            </a:pathLst>
          </a:custGeom>
          <a:solidFill>
            <a:srgbClr val="AD8C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16" name="Freeform 64">
            <a:extLst>
              <a:ext uri="{FF2B5EF4-FFF2-40B4-BE49-F238E27FC236}">
                <a16:creationId xmlns:a16="http://schemas.microsoft.com/office/drawing/2014/main" id="{F6BDBD06-375E-9147-83BA-076CBC170AF4}"/>
              </a:ext>
            </a:extLst>
          </p:cNvPr>
          <p:cNvSpPr>
            <a:spLocks/>
          </p:cNvSpPr>
          <p:nvPr/>
        </p:nvSpPr>
        <p:spPr bwMode="auto">
          <a:xfrm>
            <a:off x="3559425" y="1797900"/>
            <a:ext cx="327025" cy="312738"/>
          </a:xfrm>
          <a:custGeom>
            <a:avLst/>
            <a:gdLst>
              <a:gd name="T0" fmla="*/ 0 w 206"/>
              <a:gd name="T1" fmla="*/ 152400 h 197"/>
              <a:gd name="T2" fmla="*/ 12700 w 206"/>
              <a:gd name="T3" fmla="*/ 98425 h 197"/>
              <a:gd name="T4" fmla="*/ 42863 w 206"/>
              <a:gd name="T5" fmla="*/ 53975 h 197"/>
              <a:gd name="T6" fmla="*/ 85725 w 206"/>
              <a:gd name="T7" fmla="*/ 17463 h 197"/>
              <a:gd name="T8" fmla="*/ 134938 w 206"/>
              <a:gd name="T9" fmla="*/ 0 h 197"/>
              <a:gd name="T10" fmla="*/ 190500 w 206"/>
              <a:gd name="T11" fmla="*/ 0 h 197"/>
              <a:gd name="T12" fmla="*/ 246063 w 206"/>
              <a:gd name="T13" fmla="*/ 17463 h 197"/>
              <a:gd name="T14" fmla="*/ 290513 w 206"/>
              <a:gd name="T15" fmla="*/ 53975 h 197"/>
              <a:gd name="T16" fmla="*/ 314325 w 206"/>
              <a:gd name="T17" fmla="*/ 98425 h 197"/>
              <a:gd name="T18" fmla="*/ 327025 w 206"/>
              <a:gd name="T19" fmla="*/ 152400 h 197"/>
              <a:gd name="T20" fmla="*/ 314325 w 206"/>
              <a:gd name="T21" fmla="*/ 207963 h 197"/>
              <a:gd name="T22" fmla="*/ 290513 w 206"/>
              <a:gd name="T23" fmla="*/ 257175 h 197"/>
              <a:gd name="T24" fmla="*/ 246063 w 206"/>
              <a:gd name="T25" fmla="*/ 295275 h 197"/>
              <a:gd name="T26" fmla="*/ 190500 w 206"/>
              <a:gd name="T27" fmla="*/ 312738 h 197"/>
              <a:gd name="T28" fmla="*/ 134938 w 206"/>
              <a:gd name="T29" fmla="*/ 312738 h 197"/>
              <a:gd name="T30" fmla="*/ 85725 w 206"/>
              <a:gd name="T31" fmla="*/ 295275 h 197"/>
              <a:gd name="T32" fmla="*/ 42863 w 206"/>
              <a:gd name="T33" fmla="*/ 257175 h 197"/>
              <a:gd name="T34" fmla="*/ 12700 w 206"/>
              <a:gd name="T35" fmla="*/ 207963 h 197"/>
              <a:gd name="T36" fmla="*/ 0 w 206"/>
              <a:gd name="T37" fmla="*/ 152400 h 1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06" h="197">
                <a:moveTo>
                  <a:pt x="0" y="96"/>
                </a:moveTo>
                <a:lnTo>
                  <a:pt x="8" y="62"/>
                </a:lnTo>
                <a:lnTo>
                  <a:pt x="27" y="34"/>
                </a:lnTo>
                <a:lnTo>
                  <a:pt x="54" y="11"/>
                </a:lnTo>
                <a:lnTo>
                  <a:pt x="85" y="0"/>
                </a:lnTo>
                <a:lnTo>
                  <a:pt x="120" y="0"/>
                </a:lnTo>
                <a:lnTo>
                  <a:pt x="155" y="11"/>
                </a:lnTo>
                <a:lnTo>
                  <a:pt x="183" y="34"/>
                </a:lnTo>
                <a:lnTo>
                  <a:pt x="198" y="62"/>
                </a:lnTo>
                <a:lnTo>
                  <a:pt x="206" y="96"/>
                </a:lnTo>
                <a:lnTo>
                  <a:pt x="198" y="131"/>
                </a:lnTo>
                <a:lnTo>
                  <a:pt x="183" y="162"/>
                </a:lnTo>
                <a:lnTo>
                  <a:pt x="155" y="186"/>
                </a:lnTo>
                <a:lnTo>
                  <a:pt x="120" y="197"/>
                </a:lnTo>
                <a:lnTo>
                  <a:pt x="85" y="197"/>
                </a:lnTo>
                <a:lnTo>
                  <a:pt x="54" y="186"/>
                </a:lnTo>
                <a:lnTo>
                  <a:pt x="27" y="162"/>
                </a:lnTo>
                <a:lnTo>
                  <a:pt x="8" y="131"/>
                </a:lnTo>
                <a:lnTo>
                  <a:pt x="0" y="96"/>
                </a:lnTo>
                <a:close/>
              </a:path>
            </a:pathLst>
          </a:custGeom>
          <a:solidFill>
            <a:srgbClr val="CDBB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aphicFrame>
        <p:nvGraphicFramePr>
          <p:cNvPr id="117" name="Object 3">
            <a:hlinkClick r:id="" action="ppaction://ole?verb=0"/>
            <a:extLst>
              <a:ext uri="{FF2B5EF4-FFF2-40B4-BE49-F238E27FC236}">
                <a16:creationId xmlns:a16="http://schemas.microsoft.com/office/drawing/2014/main" id="{EB8921CD-1088-0948-A045-888FFE91B7E0}"/>
              </a:ext>
            </a:extLst>
          </p:cNvPr>
          <p:cNvGraphicFramePr>
            <a:graphicFrameLocks/>
          </p:cNvGraphicFramePr>
          <p:nvPr>
            <p:extLst>
              <p:ext uri="{D42A27DB-BD31-4B8C-83A1-F6EECF244321}">
                <p14:modId xmlns:p14="http://schemas.microsoft.com/office/powerpoint/2010/main" val="3936990250"/>
              </p:ext>
            </p:extLst>
          </p:nvPr>
        </p:nvGraphicFramePr>
        <p:xfrm>
          <a:off x="4350000" y="1226400"/>
          <a:ext cx="2667000" cy="615950"/>
        </p:xfrm>
        <a:graphic>
          <a:graphicData uri="http://schemas.openxmlformats.org/presentationml/2006/ole">
            <mc:AlternateContent xmlns:mc="http://schemas.openxmlformats.org/markup-compatibility/2006">
              <mc:Choice xmlns:v="urn:schemas-microsoft-com:vml" Requires="v">
                <p:oleObj spid="_x0000_s2059" name="Equation" r:id="rId3" imgW="12579350" imgH="2927350" progId="Equation.DSMT4">
                  <p:embed/>
                </p:oleObj>
              </mc:Choice>
              <mc:Fallback>
                <p:oleObj name="Equation" r:id="rId3" imgW="12579350" imgH="2927350" progId="Equation.DSMT4">
                  <p:embed/>
                  <p:pic>
                    <p:nvPicPr>
                      <p:cNvPr id="27701" name="Object 3">
                        <a:hlinkClick r:id="" action="ppaction://ole?verb=0"/>
                        <a:extLst>
                          <a:ext uri="{FF2B5EF4-FFF2-40B4-BE49-F238E27FC236}">
                            <a16:creationId xmlns:a16="http://schemas.microsoft.com/office/drawing/2014/main" id="{0E0F1200-62ED-A443-A2BA-73BF5F478665}"/>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0000" y="1226400"/>
                        <a:ext cx="2667000" cy="61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8" name="Rectangle 4">
            <a:extLst>
              <a:ext uri="{FF2B5EF4-FFF2-40B4-BE49-F238E27FC236}">
                <a16:creationId xmlns:a16="http://schemas.microsoft.com/office/drawing/2014/main" id="{B6C49A04-B7F5-F049-AB17-805A6F83088C}"/>
              </a:ext>
            </a:extLst>
          </p:cNvPr>
          <p:cNvSpPr>
            <a:spLocks noGrp="1" noChangeArrowheads="1"/>
          </p:cNvSpPr>
          <p:nvPr>
            <p:ph type="title"/>
          </p:nvPr>
        </p:nvSpPr>
        <p:spPr>
          <a:xfrm>
            <a:off x="997200" y="-214962"/>
            <a:ext cx="8229600" cy="1143000"/>
          </a:xfrm>
          <a:noFill/>
          <a:extLst>
            <a:ext uri="{91240B29-F687-4F45-9708-019B960494DF}">
              <a14:hiddenLine xmlns:a14="http://schemas.microsoft.com/office/drawing/2010/main" w="12700" cap="flat" cmpd="sng" algn="ctr">
                <a:solidFill>
                  <a:schemeClr val="tx1"/>
                </a:solidFill>
                <a:prstDash val="solid"/>
                <a:miter lim="800000"/>
                <a:headEnd/>
                <a:tailEnd/>
              </a14:hiddenLine>
            </a:ext>
          </a:extLst>
        </p:spPr>
        <p:txBody>
          <a:bodyPr lIns="90488" tIns="44450" rIns="90488" bIns="44450" anchorCtr="1"/>
          <a:lstStyle/>
          <a:p>
            <a:pPr eaLnBrk="1" hangingPunct="1"/>
            <a:r>
              <a:rPr lang="en-US" altLang="zh-TW" b="1">
                <a:latin typeface="Arial" panose="020B0604020202020204" pitchFamily="34" charset="0"/>
                <a:ea typeface="新細明體" panose="02020500000000000000" pitchFamily="18" charset="-120"/>
              </a:rPr>
              <a:t>Sample Linear Regression Model</a:t>
            </a:r>
          </a:p>
        </p:txBody>
      </p:sp>
      <p:graphicFrame>
        <p:nvGraphicFramePr>
          <p:cNvPr id="119" name="Object 5">
            <a:hlinkClick r:id="" action="ppaction://ole?verb=0"/>
            <a:extLst>
              <a:ext uri="{FF2B5EF4-FFF2-40B4-BE49-F238E27FC236}">
                <a16:creationId xmlns:a16="http://schemas.microsoft.com/office/drawing/2014/main" id="{DE6A1EF4-E0F2-2B45-BBC6-904A364C3164}"/>
              </a:ext>
            </a:extLst>
          </p:cNvPr>
          <p:cNvGraphicFramePr>
            <a:graphicFrameLocks/>
          </p:cNvGraphicFramePr>
          <p:nvPr>
            <p:extLst>
              <p:ext uri="{D42A27DB-BD31-4B8C-83A1-F6EECF244321}">
                <p14:modId xmlns:p14="http://schemas.microsoft.com/office/powerpoint/2010/main" val="3656265595"/>
              </p:ext>
            </p:extLst>
          </p:nvPr>
        </p:nvGraphicFramePr>
        <p:xfrm>
          <a:off x="5035800" y="3664800"/>
          <a:ext cx="2209800" cy="663575"/>
        </p:xfrm>
        <a:graphic>
          <a:graphicData uri="http://schemas.openxmlformats.org/presentationml/2006/ole">
            <mc:AlternateContent xmlns:mc="http://schemas.openxmlformats.org/markup-compatibility/2006">
              <mc:Choice xmlns:v="urn:schemas-microsoft-com:vml" Requires="v">
                <p:oleObj spid="_x0000_s2060" name="Equation" r:id="rId5" imgW="9652000" imgH="2927350" progId="Equation.DSMT4">
                  <p:embed/>
                </p:oleObj>
              </mc:Choice>
              <mc:Fallback>
                <p:oleObj name="Equation" r:id="rId5" imgW="9652000" imgH="2927350" progId="Equation.DSMT4">
                  <p:embed/>
                  <p:pic>
                    <p:nvPicPr>
                      <p:cNvPr id="27703" name="Object 5">
                        <a:hlinkClick r:id="" action="ppaction://ole?verb=0"/>
                        <a:extLst>
                          <a:ext uri="{FF2B5EF4-FFF2-40B4-BE49-F238E27FC236}">
                            <a16:creationId xmlns:a16="http://schemas.microsoft.com/office/drawing/2014/main" id="{8C6E9A88-D65D-A644-AC3C-459A3EA832B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5800" y="3664800"/>
                        <a:ext cx="2209800"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 name="Arc 6">
            <a:extLst>
              <a:ext uri="{FF2B5EF4-FFF2-40B4-BE49-F238E27FC236}">
                <a16:creationId xmlns:a16="http://schemas.microsoft.com/office/drawing/2014/main" id="{11B46AA7-EC50-6247-9076-84B2549F3F64}"/>
              </a:ext>
            </a:extLst>
          </p:cNvPr>
          <p:cNvSpPr>
            <a:spLocks/>
          </p:cNvSpPr>
          <p:nvPr/>
        </p:nvSpPr>
        <p:spPr bwMode="auto">
          <a:xfrm>
            <a:off x="4288088" y="3436200"/>
            <a:ext cx="673100" cy="520700"/>
          </a:xfrm>
          <a:custGeom>
            <a:avLst/>
            <a:gdLst>
              <a:gd name="T0" fmla="*/ 673100 w 21600"/>
              <a:gd name="T1" fmla="*/ 520700 h 21600"/>
              <a:gd name="T2" fmla="*/ 0 w 21600"/>
              <a:gd name="T3" fmla="*/ 0 h 21600"/>
              <a:gd name="T4" fmla="*/ 67310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B0D46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1" name="Arc 7">
            <a:extLst>
              <a:ext uri="{FF2B5EF4-FFF2-40B4-BE49-F238E27FC236}">
                <a16:creationId xmlns:a16="http://schemas.microsoft.com/office/drawing/2014/main" id="{11909DD5-7D54-CC4D-85DC-5E488141F0AC}"/>
              </a:ext>
            </a:extLst>
          </p:cNvPr>
          <p:cNvSpPr>
            <a:spLocks/>
          </p:cNvSpPr>
          <p:nvPr/>
        </p:nvSpPr>
        <p:spPr bwMode="auto">
          <a:xfrm>
            <a:off x="3830888" y="1545488"/>
            <a:ext cx="596900" cy="139700"/>
          </a:xfrm>
          <a:custGeom>
            <a:avLst/>
            <a:gdLst>
              <a:gd name="T0" fmla="*/ 0 w 21600"/>
              <a:gd name="T1" fmla="*/ 139700 h 21600"/>
              <a:gd name="T2" fmla="*/ 595325 w 21600"/>
              <a:gd name="T3" fmla="*/ 0 h 21600"/>
              <a:gd name="T4" fmla="*/ 596900 w 21600"/>
              <a:gd name="T5" fmla="*/ 13970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2"/>
                  <a:pt x="9635" y="31"/>
                  <a:pt x="21543" y="0"/>
                </a:cubicBezTo>
              </a:path>
              <a:path w="21600" h="21600" stroke="0" extrusionOk="0">
                <a:moveTo>
                  <a:pt x="0" y="21600"/>
                </a:moveTo>
                <a:cubicBezTo>
                  <a:pt x="0" y="9692"/>
                  <a:pt x="9635" y="31"/>
                  <a:pt x="21543" y="0"/>
                </a:cubicBezTo>
                <a:lnTo>
                  <a:pt x="21600" y="21600"/>
                </a:lnTo>
                <a:lnTo>
                  <a:pt x="0" y="21600"/>
                </a:lnTo>
                <a:close/>
              </a:path>
            </a:pathLst>
          </a:custGeom>
          <a:noFill/>
          <a:ln w="25400" cap="rnd">
            <a:solidFill>
              <a:srgbClr val="B0D46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2" name="Arc 8">
            <a:extLst>
              <a:ext uri="{FF2B5EF4-FFF2-40B4-BE49-F238E27FC236}">
                <a16:creationId xmlns:a16="http://schemas.microsoft.com/office/drawing/2014/main" id="{38ABE8B3-8C06-E349-B5FD-170060BA3535}"/>
              </a:ext>
            </a:extLst>
          </p:cNvPr>
          <p:cNvSpPr>
            <a:spLocks/>
          </p:cNvSpPr>
          <p:nvPr/>
        </p:nvSpPr>
        <p:spPr bwMode="auto">
          <a:xfrm>
            <a:off x="3192712" y="4488713"/>
            <a:ext cx="788070" cy="146137"/>
          </a:xfrm>
          <a:custGeom>
            <a:avLst/>
            <a:gdLst>
              <a:gd name="T0" fmla="*/ 368300 w 21600"/>
              <a:gd name="T1" fmla="*/ 0 h 21600"/>
              <a:gd name="T2" fmla="*/ 0 w 21600"/>
              <a:gd name="T3" fmla="*/ 74930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lnTo>
                  <a:pt x="21600" y="0"/>
                </a:lnTo>
                <a:close/>
              </a:path>
            </a:pathLst>
          </a:custGeom>
          <a:noFill/>
          <a:ln w="25400" cap="rnd">
            <a:solidFill>
              <a:srgbClr val="B0D460"/>
            </a:solidFill>
            <a:round/>
            <a:headEnd type="triangle" w="med"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3" name="Rectangle 9">
            <a:extLst>
              <a:ext uri="{FF2B5EF4-FFF2-40B4-BE49-F238E27FC236}">
                <a16:creationId xmlns:a16="http://schemas.microsoft.com/office/drawing/2014/main" id="{2387C41B-7C43-B149-BC72-E205DCE6CC63}"/>
              </a:ext>
            </a:extLst>
          </p:cNvPr>
          <p:cNvSpPr>
            <a:spLocks noChangeArrowheads="1"/>
          </p:cNvSpPr>
          <p:nvPr/>
        </p:nvSpPr>
        <p:spPr bwMode="auto">
          <a:xfrm>
            <a:off x="7617075" y="3550588"/>
            <a:ext cx="1292575"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zh-TW" sz="1600" b="1" dirty="0">
                <a:solidFill>
                  <a:srgbClr val="C00000"/>
                </a:solidFill>
                <a:ea typeface="新細明體" panose="02020500000000000000" pitchFamily="18" charset="-120"/>
              </a:rPr>
              <a:t>Unsampled observation</a:t>
            </a:r>
          </a:p>
        </p:txBody>
      </p:sp>
      <p:sp>
        <p:nvSpPr>
          <p:cNvPr id="124" name="Arc 10">
            <a:extLst>
              <a:ext uri="{FF2B5EF4-FFF2-40B4-BE49-F238E27FC236}">
                <a16:creationId xmlns:a16="http://schemas.microsoft.com/office/drawing/2014/main" id="{5B94D3EB-1B86-6949-9E1E-D810ECE0E0BF}"/>
              </a:ext>
            </a:extLst>
          </p:cNvPr>
          <p:cNvSpPr>
            <a:spLocks/>
          </p:cNvSpPr>
          <p:nvPr/>
        </p:nvSpPr>
        <p:spPr bwMode="auto">
          <a:xfrm>
            <a:off x="7185275" y="3282213"/>
            <a:ext cx="455613" cy="222250"/>
          </a:xfrm>
          <a:custGeom>
            <a:avLst/>
            <a:gdLst>
              <a:gd name="T0" fmla="*/ 455613 w 21600"/>
              <a:gd name="T1" fmla="*/ 222250 h 21600"/>
              <a:gd name="T2" fmla="*/ 0 w 21600"/>
              <a:gd name="T3" fmla="*/ 0 h 21600"/>
              <a:gd name="T4" fmla="*/ 455613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25400" cap="rnd">
            <a:solidFill>
              <a:srgbClr val="B0D46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mc:Choice xmlns:a14="http://schemas.microsoft.com/office/drawing/2010/main" Requires="a14">
          <p:sp>
            <p:nvSpPr>
              <p:cNvPr id="125" name="Rectangle 11">
                <a:extLst>
                  <a:ext uri="{FF2B5EF4-FFF2-40B4-BE49-F238E27FC236}">
                    <a16:creationId xmlns:a16="http://schemas.microsoft.com/office/drawing/2014/main" id="{2FD8CD29-20A6-784E-93CD-3DBA55A912FC}"/>
                  </a:ext>
                </a:extLst>
              </p:cNvPr>
              <p:cNvSpPr>
                <a:spLocks noChangeArrowheads="1"/>
              </p:cNvSpPr>
              <p:nvPr/>
            </p:nvSpPr>
            <p:spPr bwMode="auto">
              <a:xfrm>
                <a:off x="4030913" y="2101113"/>
                <a:ext cx="2100262" cy="920765"/>
              </a:xfrm>
              <a:prstGeom prst="rect">
                <a:avLst/>
              </a:prstGeom>
              <a:noFill/>
              <a:ln>
                <a:noFill/>
              </a:ln>
              <a:effectLst/>
              <a:extLst>
                <a:ext uri="{909E8E84-426E-40DD-AFC4-6F175D3DCCD1}">
                  <a14:hiddenFill>
                    <a:solidFill>
                      <a:schemeClr val="accent1"/>
                    </a:solidFill>
                  </a14:hiddenFill>
                </a:ext>
                <a:ext uri="{91240B29-F687-4F45-9708-019B960494DF}">
                  <a14:hiddenLine w="12700">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lIns="90488" tIns="44450" rIns="90488" bIns="44450">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pPr lvl="1"/>
                <a14:m>
                  <m:oMath xmlns:m="http://schemas.openxmlformats.org/officeDocument/2006/math">
                    <m:acc>
                      <m:accPr>
                        <m:chr m:val="̂"/>
                        <m:ctrlPr>
                          <a:rPr lang="zh-TW" altLang="en-US" b="1" i="1" smtClean="0">
                            <a:solidFill>
                              <a:srgbClr val="C00000"/>
                            </a:solidFill>
                            <a:latin typeface="Cambria Math" panose="02040503050406030204" pitchFamily="18" charset="0"/>
                            <a:ea typeface="新細明體" panose="02020500000000000000" pitchFamily="18" charset="-120"/>
                          </a:rPr>
                        </m:ctrlPr>
                      </m:accPr>
                      <m:e>
                        <m:r>
                          <a:rPr lang="zh-TW" altLang="en-US" b="1" i="1">
                            <a:solidFill>
                              <a:srgbClr val="C00000"/>
                            </a:solidFill>
                            <a:latin typeface="Cambria Math" panose="02040503050406030204" pitchFamily="18" charset="0"/>
                            <a:ea typeface="新細明體" panose="02020500000000000000" pitchFamily="18" charset="-120"/>
                          </a:rPr>
                          <m:t>𝜺</m:t>
                        </m:r>
                      </m:e>
                    </m:acc>
                  </m:oMath>
                </a14:m>
                <a:r>
                  <a:rPr lang="en-US" altLang="zh-TW" sz="3600" b="1" i="1" baseline="-25000" dirty="0" err="1">
                    <a:solidFill>
                      <a:srgbClr val="C00000"/>
                    </a:solidFill>
                    <a:ea typeface="新細明體" panose="02020500000000000000" pitchFamily="18" charset="-120"/>
                  </a:rPr>
                  <a:t>i</a:t>
                </a:r>
                <a:r>
                  <a:rPr lang="en-US" altLang="zh-TW" sz="3600" b="1" i="1" dirty="0">
                    <a:solidFill>
                      <a:srgbClr val="C00000"/>
                    </a:solidFill>
                    <a:ea typeface="新細明體" panose="02020500000000000000" pitchFamily="18" charset="-120"/>
                  </a:rPr>
                  <a:t> </a:t>
                </a:r>
                <a:r>
                  <a:rPr lang="en-US" altLang="zh-TW" b="1" dirty="0">
                    <a:solidFill>
                      <a:srgbClr val="C00000"/>
                    </a:solidFill>
                    <a:ea typeface="新細明體" panose="02020500000000000000" pitchFamily="18" charset="-120"/>
                  </a:rPr>
                  <a:t>= </a:t>
                </a:r>
                <a:r>
                  <a:rPr lang="en-US" altLang="zh-TW" sz="1800" b="1" dirty="0">
                    <a:solidFill>
                      <a:srgbClr val="C00000"/>
                    </a:solidFill>
                    <a:ea typeface="新細明體" panose="02020500000000000000" pitchFamily="18" charset="-120"/>
                  </a:rPr>
                  <a:t>Random error</a:t>
                </a:r>
              </a:p>
            </p:txBody>
          </p:sp>
        </mc:Choice>
        <mc:Fallback>
          <p:sp>
            <p:nvSpPr>
              <p:cNvPr id="125" name="Rectangle 11">
                <a:extLst>
                  <a:ext uri="{FF2B5EF4-FFF2-40B4-BE49-F238E27FC236}">
                    <a16:creationId xmlns:a16="http://schemas.microsoft.com/office/drawing/2014/main" id="{2FD8CD29-20A6-784E-93CD-3DBA55A912FC}"/>
                  </a:ext>
                </a:extLst>
              </p:cNvPr>
              <p:cNvSpPr>
                <a:spLocks noRot="1" noChangeAspect="1" noMove="1" noResize="1" noEditPoints="1" noAdjustHandles="1" noChangeArrowheads="1" noChangeShapeType="1" noTextEdit="1"/>
              </p:cNvSpPr>
              <p:nvPr/>
            </p:nvSpPr>
            <p:spPr bwMode="auto">
              <a:xfrm>
                <a:off x="4030913" y="2101113"/>
                <a:ext cx="2100262" cy="920765"/>
              </a:xfrm>
              <a:prstGeom prst="rect">
                <a:avLst/>
              </a:prstGeom>
              <a:blipFill>
                <a:blip r:embed="rId7"/>
                <a:stretch>
                  <a:fillRect r="-4192" b="-945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26" name="Rectangle 12">
            <a:extLst>
              <a:ext uri="{FF2B5EF4-FFF2-40B4-BE49-F238E27FC236}">
                <a16:creationId xmlns:a16="http://schemas.microsoft.com/office/drawing/2014/main" id="{ED856B9E-CE38-304A-8FFE-07E80026CC5B}"/>
              </a:ext>
            </a:extLst>
          </p:cNvPr>
          <p:cNvSpPr>
            <a:spLocks noChangeArrowheads="1"/>
          </p:cNvSpPr>
          <p:nvPr/>
        </p:nvSpPr>
        <p:spPr bwMode="auto">
          <a:xfrm>
            <a:off x="1216275" y="5455588"/>
            <a:ext cx="2825750"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defRPr sz="2400">
                <a:solidFill>
                  <a:schemeClr val="tx1"/>
                </a:solidFill>
                <a:latin typeface="Times New Roman" panose="02020603050405020304" pitchFamily="18" charset="0"/>
                <a:cs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cs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cs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cs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cs typeface="Times New Roman" panose="02020603050405020304" pitchFamily="18" charset="0"/>
              </a:defRPr>
            </a:lvl5pPr>
            <a:lvl6pPr marL="25146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6pPr>
            <a:lvl7pPr marL="29718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7pPr>
            <a:lvl8pPr marL="34290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8pPr>
            <a:lvl9pPr marL="3886200" indent="-228600" eaLnBrk="0" fontAlgn="base" hangingPunct="0">
              <a:spcBef>
                <a:spcPct val="50000"/>
              </a:spcBef>
              <a:spcAft>
                <a:spcPct val="0"/>
              </a:spcAft>
              <a:defRPr sz="2400">
                <a:solidFill>
                  <a:schemeClr val="tx1"/>
                </a:solidFill>
                <a:latin typeface="Times New Roman" panose="02020603050405020304" pitchFamily="18" charset="0"/>
                <a:cs typeface="Times New Roman" panose="02020603050405020304" pitchFamily="18" charset="0"/>
              </a:defRPr>
            </a:lvl9pPr>
          </a:lstStyle>
          <a:p>
            <a:r>
              <a:rPr lang="en-US" altLang="zh-TW" b="1">
                <a:solidFill>
                  <a:schemeClr val="tx2"/>
                </a:solidFill>
                <a:ea typeface="新細明體" panose="02020500000000000000" pitchFamily="18" charset="-120"/>
              </a:rPr>
              <a:t>Observed value</a:t>
            </a:r>
          </a:p>
        </p:txBody>
      </p:sp>
      <p:sp>
        <p:nvSpPr>
          <p:cNvPr id="127" name="Rectangle 13">
            <a:extLst>
              <a:ext uri="{FF2B5EF4-FFF2-40B4-BE49-F238E27FC236}">
                <a16:creationId xmlns:a16="http://schemas.microsoft.com/office/drawing/2014/main" id="{98BB8874-441C-254D-84B5-7A2C58D158E1}"/>
              </a:ext>
            </a:extLst>
          </p:cNvPr>
          <p:cNvSpPr>
            <a:spLocks noChangeArrowheads="1"/>
          </p:cNvSpPr>
          <p:nvPr/>
        </p:nvSpPr>
        <p:spPr bwMode="auto">
          <a:xfrm>
            <a:off x="4116638" y="2142388"/>
            <a:ext cx="373062" cy="454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eaLnBrk="0" hangingPunct="0">
              <a:defRPr/>
            </a:pPr>
            <a:r>
              <a:rPr lang="en-US" altLang="zh-TW" b="1">
                <a:solidFill>
                  <a:schemeClr val="tx2"/>
                </a:solidFill>
                <a:effectLst>
                  <a:outerShdw blurRad="38100" dist="38100" dir="2700000" algn="tl">
                    <a:srgbClr val="FFFFFF"/>
                  </a:outerShdw>
                </a:effectLst>
                <a:ea typeface="新細明體" pitchFamily="18" charset="-120"/>
              </a:rPr>
              <a:t>^</a:t>
            </a:r>
          </a:p>
        </p:txBody>
      </p:sp>
      <p:sp>
        <p:nvSpPr>
          <p:cNvPr id="128" name="Rectangle 127">
            <a:extLst>
              <a:ext uri="{FF2B5EF4-FFF2-40B4-BE49-F238E27FC236}">
                <a16:creationId xmlns:a16="http://schemas.microsoft.com/office/drawing/2014/main" id="{3FC71586-325A-374A-B375-9CA005D11AE5}"/>
              </a:ext>
            </a:extLst>
          </p:cNvPr>
          <p:cNvSpPr/>
          <p:nvPr/>
        </p:nvSpPr>
        <p:spPr>
          <a:xfrm>
            <a:off x="2107401" y="4369236"/>
            <a:ext cx="1516762" cy="307777"/>
          </a:xfrm>
          <a:prstGeom prst="rect">
            <a:avLst/>
          </a:prstGeom>
        </p:spPr>
        <p:txBody>
          <a:bodyPr wrap="none">
            <a:spAutoFit/>
          </a:bodyPr>
          <a:lstStyle/>
          <a:p>
            <a:r>
              <a:rPr lang="en-US" altLang="zh-TW" b="1" dirty="0">
                <a:solidFill>
                  <a:srgbClr val="C00000"/>
                </a:solidFill>
                <a:ea typeface="新細明體" panose="02020500000000000000" pitchFamily="18" charset="-120"/>
              </a:rPr>
              <a:t>Observed value</a:t>
            </a:r>
          </a:p>
        </p:txBody>
      </p:sp>
    </p:spTree>
    <p:extLst>
      <p:ext uri="{BB962C8B-B14F-4D97-AF65-F5344CB8AC3E}">
        <p14:creationId xmlns:p14="http://schemas.microsoft.com/office/powerpoint/2010/main" val="2504250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rgbClr val="136855"/>
              </a:buClr>
              <a:buSzPts val="2520"/>
              <a:buFont typeface="Arial"/>
              <a:buNone/>
            </a:pPr>
            <a:r>
              <a:rPr lang="en-CA" sz="2520" b="1" i="0" u="none" strike="noStrike" cap="none" dirty="0">
                <a:solidFill>
                  <a:srgbClr val="136855"/>
                </a:solidFill>
                <a:latin typeface="Arial"/>
                <a:ea typeface="Arial"/>
                <a:cs typeface="Arial"/>
                <a:sym typeface="Arial"/>
              </a:rPr>
              <a:t>Feature Selection Algorithms</a:t>
            </a:r>
            <a:endParaRPr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dirty="0"/>
              <a:t>WRAPPER APPROACH </a:t>
            </a:r>
          </a:p>
          <a:p>
            <a:r>
              <a:rPr lang="en-CA" dirty="0"/>
              <a:t>Classifier accuracy: </a:t>
            </a:r>
            <a:r>
              <a:rPr lang="en-CA" b="1" dirty="0"/>
              <a:t>i.e. </a:t>
            </a:r>
            <a:r>
              <a:rPr lang="en-CA" dirty="0"/>
              <a:t>put a classifier and test the classification performance using the different feature subsets </a:t>
            </a:r>
          </a:p>
          <a:p>
            <a:r>
              <a:rPr lang="en-CA" dirty="0"/>
              <a:t>Select the one that maximizes the accuracy </a:t>
            </a:r>
          </a:p>
          <a:p>
            <a:pPr marL="0" indent="0">
              <a:spcBef>
                <a:spcPts val="0"/>
              </a:spcBef>
              <a:buNone/>
            </a:pPr>
            <a:r>
              <a:rPr lang="en-CA" dirty="0"/>
              <a:t>FILTER APPROACH </a:t>
            </a:r>
          </a:p>
          <a:p>
            <a:pPr marL="285750" indent="-285750">
              <a:spcBef>
                <a:spcPts val="0"/>
              </a:spcBef>
            </a:pPr>
            <a:r>
              <a:rPr lang="en-CA" dirty="0"/>
              <a:t>Another approach is to evaluate the subsets in terms of their information content, relevance, statistical dependence, their interclass distance or their estimate of classification error </a:t>
            </a:r>
          </a:p>
          <a:p>
            <a:pPr marL="0" indent="0">
              <a:spcBef>
                <a:spcPts val="0"/>
              </a:spcBef>
              <a:buNone/>
            </a:pPr>
            <a:r>
              <a:rPr lang="en-CA" dirty="0"/>
              <a:t>EMBEDDED APPROACH </a:t>
            </a:r>
          </a:p>
          <a:p>
            <a:pPr marL="285750" indent="-285750">
              <a:spcBef>
                <a:spcPts val="0"/>
              </a:spcBef>
            </a:pPr>
            <a:r>
              <a:rPr lang="en-CA" dirty="0"/>
              <a:t>The FS process is integrated with the classification process. Example includes Decision Tree construction (evaluates each feature and selects the high score feature to start the tree). Recently Random Forest also has an effective measure of relevance of a feature. </a:t>
            </a:r>
          </a:p>
          <a:p>
            <a:pPr marL="0" lvl="0" indent="0">
              <a:spcBef>
                <a:spcPts val="0"/>
              </a:spcBef>
              <a:buNone/>
            </a:pPr>
            <a:endParaRPr sz="16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7354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82F3-6457-3341-839F-4E0BE1746DBA}"/>
              </a:ext>
            </a:extLst>
          </p:cNvPr>
          <p:cNvSpPr>
            <a:spLocks noGrp="1"/>
          </p:cNvSpPr>
          <p:nvPr>
            <p:ph type="title"/>
          </p:nvPr>
        </p:nvSpPr>
        <p:spPr/>
        <p:txBody>
          <a:bodyPr/>
          <a:lstStyle/>
          <a:p>
            <a:r>
              <a:rPr lang="en-US" altLang="zh-TW" dirty="0">
                <a:latin typeface="Arial" panose="020B0604020202020204" pitchFamily="34" charset="0"/>
                <a:ea typeface="新細明體" panose="02020500000000000000" pitchFamily="18" charset="-120"/>
              </a:rPr>
              <a:t>Least Squares</a:t>
            </a:r>
            <a:endParaRPr lang="en-US" dirty="0"/>
          </a:p>
        </p:txBody>
      </p:sp>
      <p:sp>
        <p:nvSpPr>
          <p:cNvPr id="4" name="Rectangle 3">
            <a:extLst>
              <a:ext uri="{FF2B5EF4-FFF2-40B4-BE49-F238E27FC236}">
                <a16:creationId xmlns:a16="http://schemas.microsoft.com/office/drawing/2014/main" id="{322B05B3-2C51-CE41-A398-3CEDE8E66877}"/>
              </a:ext>
            </a:extLst>
          </p:cNvPr>
          <p:cNvSpPr>
            <a:spLocks noGrp="1" noChangeArrowheads="1"/>
          </p:cNvSpPr>
          <p:nvPr>
            <p:ph type="body" idx="1"/>
          </p:nvPr>
        </p:nvSpPr>
        <p:spPr>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pPr marL="569913" indent="-569913" eaLnBrk="1" hangingPunct="1">
              <a:buClr>
                <a:srgbClr val="8E0D30"/>
              </a:buClr>
            </a:pPr>
            <a:r>
              <a:rPr lang="zh-TW" altLang="en-US" dirty="0">
                <a:ea typeface="新細明體" panose="02020500000000000000" pitchFamily="18" charset="-120"/>
              </a:rPr>
              <a:t>‘</a:t>
            </a:r>
            <a:r>
              <a:rPr lang="en-US" altLang="zh-TW" dirty="0">
                <a:ea typeface="新細明體" panose="02020500000000000000" pitchFamily="18" charset="-120"/>
              </a:rPr>
              <a:t>Best fit’ means difference between actual </a:t>
            </a:r>
            <a:r>
              <a:rPr lang="en-US" altLang="zh-TW" i="1" dirty="0">
                <a:ea typeface="新細明體" panose="02020500000000000000" pitchFamily="18" charset="-120"/>
              </a:rPr>
              <a:t>y</a:t>
            </a:r>
            <a:r>
              <a:rPr lang="en-US" altLang="zh-TW" dirty="0">
                <a:ea typeface="新細明體" panose="02020500000000000000" pitchFamily="18" charset="-120"/>
              </a:rPr>
              <a:t> values and predicted </a:t>
            </a:r>
            <a:r>
              <a:rPr lang="en-US" altLang="zh-TW" i="1" dirty="0">
                <a:ea typeface="新細明體" panose="02020500000000000000" pitchFamily="18" charset="-120"/>
              </a:rPr>
              <a:t>y</a:t>
            </a:r>
            <a:r>
              <a:rPr lang="en-US" altLang="zh-TW" dirty="0">
                <a:ea typeface="新細明體" panose="02020500000000000000" pitchFamily="18" charset="-120"/>
              </a:rPr>
              <a:t> values are a minimum</a:t>
            </a:r>
          </a:p>
          <a:p>
            <a:pPr marL="1311275" lvl="1" indent="-407988" eaLnBrk="1" hangingPunct="1">
              <a:buClr>
                <a:srgbClr val="8E0D30"/>
              </a:buClr>
            </a:pPr>
            <a:r>
              <a:rPr lang="en-US" altLang="zh-TW" i="1" dirty="0">
                <a:ea typeface="新細明體" panose="02020500000000000000" pitchFamily="18" charset="-120"/>
              </a:rPr>
              <a:t> But</a:t>
            </a:r>
            <a:r>
              <a:rPr lang="en-US" altLang="zh-TW" dirty="0">
                <a:ea typeface="新細明體" panose="02020500000000000000" pitchFamily="18" charset="-120"/>
              </a:rPr>
              <a:t> positive differences off-set negative</a:t>
            </a:r>
          </a:p>
          <a:p>
            <a:pPr marL="1311275" lvl="1" indent="-407988" eaLnBrk="1" hangingPunct="1">
              <a:buClr>
                <a:srgbClr val="8E0D30"/>
              </a:buClr>
            </a:pPr>
            <a:endParaRPr lang="en-US" altLang="zh-TW" dirty="0">
              <a:ea typeface="新細明體" panose="02020500000000000000" pitchFamily="18" charset="-120"/>
            </a:endParaRPr>
          </a:p>
          <a:p>
            <a:pPr marL="1311275" lvl="1" indent="-407988" eaLnBrk="1" hangingPunct="1">
              <a:buClr>
                <a:srgbClr val="8E0D30"/>
              </a:buClr>
            </a:pPr>
            <a:endParaRPr lang="en-US" altLang="zh-TW" dirty="0">
              <a:ea typeface="新細明體" panose="02020500000000000000" pitchFamily="18" charset="-120"/>
            </a:endParaRPr>
          </a:p>
          <a:p>
            <a:pPr marL="1311275" lvl="1" indent="-407988" eaLnBrk="1" hangingPunct="1">
              <a:buClr>
                <a:srgbClr val="8E0D30"/>
              </a:buClr>
            </a:pPr>
            <a:endParaRPr lang="en-US" altLang="zh-TW" dirty="0">
              <a:ea typeface="新細明體" panose="02020500000000000000" pitchFamily="18" charset="-120"/>
            </a:endParaRPr>
          </a:p>
          <a:p>
            <a:pPr marL="1311275" lvl="1" indent="-407988">
              <a:buClr>
                <a:srgbClr val="8E0D30"/>
              </a:buClr>
            </a:pPr>
            <a:r>
              <a:rPr lang="en-US" altLang="zh-TW" dirty="0">
                <a:ea typeface="新細明體" panose="02020500000000000000" pitchFamily="18" charset="-120"/>
              </a:rPr>
              <a:t>Least Squares minimizes the Sum of the Squared Differences (SSE)</a:t>
            </a:r>
            <a:endParaRPr lang="en-US" altLang="zh-TW" sz="1050" dirty="0">
              <a:ea typeface="新細明體" panose="02020500000000000000" pitchFamily="18" charset="-120"/>
            </a:endParaRPr>
          </a:p>
          <a:p>
            <a:pPr marL="1311275" lvl="1" indent="-407988" eaLnBrk="1" hangingPunct="1">
              <a:buClr>
                <a:srgbClr val="8E0D30"/>
              </a:buClr>
            </a:pPr>
            <a:endParaRPr lang="en-US" altLang="zh-TW" dirty="0">
              <a:ea typeface="新細明體" panose="02020500000000000000" pitchFamily="18" charset="-120"/>
            </a:endParaRPr>
          </a:p>
        </p:txBody>
      </p:sp>
      <p:graphicFrame>
        <p:nvGraphicFramePr>
          <p:cNvPr id="5" name="Object 4">
            <a:hlinkClick r:id="" action="ppaction://ole?verb=0"/>
            <a:extLst>
              <a:ext uri="{FF2B5EF4-FFF2-40B4-BE49-F238E27FC236}">
                <a16:creationId xmlns:a16="http://schemas.microsoft.com/office/drawing/2014/main" id="{76F82A9B-9609-CB40-BDE4-6E375E05AEAE}"/>
              </a:ext>
            </a:extLst>
          </p:cNvPr>
          <p:cNvGraphicFramePr>
            <a:graphicFrameLocks/>
          </p:cNvGraphicFramePr>
          <p:nvPr>
            <p:extLst>
              <p:ext uri="{D42A27DB-BD31-4B8C-83A1-F6EECF244321}">
                <p14:modId xmlns:p14="http://schemas.microsoft.com/office/powerpoint/2010/main" val="56857705"/>
              </p:ext>
            </p:extLst>
          </p:nvPr>
        </p:nvGraphicFramePr>
        <p:xfrm>
          <a:off x="3533039" y="2149200"/>
          <a:ext cx="2694961" cy="637200"/>
        </p:xfrm>
        <a:graphic>
          <a:graphicData uri="http://schemas.openxmlformats.org/presentationml/2006/ole">
            <mc:AlternateContent xmlns:mc="http://schemas.openxmlformats.org/markup-compatibility/2006">
              <mc:Choice xmlns:v="urn:schemas-microsoft-com:vml" Requires="v">
                <p:oleObj spid="_x0000_s1030" name="Equation" r:id="rId3" imgW="838200" imgH="285750" progId="Equation.DSMT4">
                  <p:embed/>
                </p:oleObj>
              </mc:Choice>
              <mc:Fallback>
                <p:oleObj name="Equation" r:id="rId3" imgW="838200" imgH="285750" progId="Equation.DSMT4">
                  <p:embed/>
                  <p:pic>
                    <p:nvPicPr>
                      <p:cNvPr id="96260" name="Object 4">
                        <a:hlinkClick r:id="" action="ppaction://ole?verb=0"/>
                        <a:extLst>
                          <a:ext uri="{FF2B5EF4-FFF2-40B4-BE49-F238E27FC236}">
                            <a16:creationId xmlns:a16="http://schemas.microsoft.com/office/drawing/2014/main" id="{D600C9EE-B0CC-BE42-95E7-A896F59B11E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3039" y="2149200"/>
                        <a:ext cx="2694961" cy="637200"/>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3132133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subTnLst>
                                    <p:animClr clrSpc="rgb" dir="cw">
                                      <p:cBhvr override="childStyle">
                                        <p:cTn dur="1" fill="hold" display="0" masterRel="nextClick" afterEffect="1"/>
                                        <p:tgtEl>
                                          <p:spTgt spid="4">
                                            <p:txEl>
                                              <p:pRg st="0" end="0"/>
                                            </p:txEl>
                                          </p:spTgt>
                                        </p:tgtEl>
                                        <p:attrNameLst>
                                          <p:attrName>ppt_c</p:attrName>
                                        </p:attrNameLst>
                                      </p:cBhvr>
                                      <p:to>
                                        <a:srgbClr val="B0D460"/>
                                      </p:to>
                                    </p:animClr>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wipe(up)">
                                      <p:cBhvr>
                                        <p:cTn id="12" dur="500"/>
                                        <p:tgtEl>
                                          <p:spTgt spid="4">
                                            <p:txEl>
                                              <p:pRg st="1" end="1"/>
                                            </p:txEl>
                                          </p:spTgt>
                                        </p:tgtEl>
                                      </p:cBhvr>
                                    </p:animEffect>
                                  </p:childTnLst>
                                  <p:subTnLst>
                                    <p:animClr clrSpc="rgb" dir="cw">
                                      <p:cBhvr override="childStyle">
                                        <p:cTn dur="1" fill="hold" display="0" masterRel="nextClick" afterEffect="1"/>
                                        <p:tgtEl>
                                          <p:spTgt spid="4">
                                            <p:txEl>
                                              <p:pRg st="1" end="1"/>
                                            </p:txEl>
                                          </p:spTgt>
                                        </p:tgtEl>
                                        <p:attrNameLst>
                                          <p:attrName>ppt_c</p:attrName>
                                        </p:attrNameLst>
                                      </p:cBhvr>
                                      <p:to>
                                        <a:srgbClr val="B0D460"/>
                                      </p:to>
                                    </p:animClr>
                                  </p:subTnLst>
                                </p:cTn>
                              </p:par>
                              <p:par>
                                <p:cTn id="13" presetID="22" presetClass="entr" presetSubtype="1" fill="hold" grpId="0"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wipe(up)">
                                      <p:cBhvr>
                                        <p:cTn id="15" dur="500"/>
                                        <p:tgtEl>
                                          <p:spTgt spid="4">
                                            <p:txEl>
                                              <p:pRg st="5" end="5"/>
                                            </p:txEl>
                                          </p:spTgt>
                                        </p:tgtEl>
                                      </p:cBhvr>
                                    </p:animEffect>
                                  </p:childTnLst>
                                  <p:subTnLst>
                                    <p:animClr clrSpc="rgb" dir="cw">
                                      <p:cBhvr override="childStyle">
                                        <p:cTn dur="1" fill="hold" display="0" masterRel="nextClick" afterEffect="1"/>
                                        <p:tgtEl>
                                          <p:spTgt spid="4">
                                            <p:txEl>
                                              <p:pRg st="5" end="5"/>
                                            </p:txEl>
                                          </p:spTgt>
                                        </p:tgtEl>
                                        <p:attrNameLst>
                                          <p:attrName>ppt_c</p:attrName>
                                        </p:attrNameLst>
                                      </p:cBhvr>
                                      <p:to>
                                        <a:srgbClr val="B0D460"/>
                                      </p:to>
                                    </p:animClr>
                                  </p:sub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subTnLst>
                                    <p:animClr clrSpc="rgb" dir="cw">
                                      <p:cBhvr override="childStyle">
                                        <p:cTn dur="1" fill="hold" display="0" masterRel="nextClick" afterEffect="1"/>
                                        <p:tgtEl>
                                          <p:spTgt spid="5"/>
                                        </p:tgtEl>
                                        <p:attrNameLst>
                                          <p:attrName>ppt_c</p:attrName>
                                        </p:attrNameLst>
                                      </p:cBhvr>
                                      <p:to>
                                        <a:srgbClr val="B0D46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Multivariable regression</a:t>
            </a:r>
            <a:endParaRPr/>
          </a:p>
        </p:txBody>
      </p:sp>
      <p:sp>
        <p:nvSpPr>
          <p:cNvPr id="190" name="Shape 190"/>
          <p:cNvSpPr txBox="1">
            <a:spLocks noGrp="1"/>
          </p:cNvSpPr>
          <p:nvPr>
            <p:ph type="body" idx="1"/>
          </p:nvPr>
        </p:nvSpPr>
        <p:spPr>
          <a:xfrm>
            <a:off x="1717040" y="748886"/>
            <a:ext cx="6969760" cy="431022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 Now assume instead of having one variable as predictor we have a set of variables such as                          . Then the regression model is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that we call a multivariable regression model. </a:t>
            </a:r>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34290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The method to find the best fitted multivariable regression is similar to simple regression. In other words, we need to minimize the distance between the predicted values and the actual values.</a:t>
            </a:r>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91" name="Shape 191"/>
          <p:cNvPicPr preferRelativeResize="0"/>
          <p:nvPr/>
        </p:nvPicPr>
        <p:blipFill rotWithShape="1">
          <a:blip r:embed="rId3">
            <a:alphaModFix/>
          </a:blip>
          <a:srcRect/>
          <a:stretch/>
        </p:blipFill>
        <p:spPr>
          <a:xfrm>
            <a:off x="3987641" y="1094696"/>
            <a:ext cx="1408000" cy="202362"/>
          </a:xfrm>
          <a:prstGeom prst="rect">
            <a:avLst/>
          </a:prstGeom>
          <a:noFill/>
          <a:ln>
            <a:noFill/>
          </a:ln>
        </p:spPr>
      </p:pic>
      <p:pic>
        <p:nvPicPr>
          <p:cNvPr id="192" name="Shape 192"/>
          <p:cNvPicPr preferRelativeResize="0"/>
          <p:nvPr/>
        </p:nvPicPr>
        <p:blipFill rotWithShape="1">
          <a:blip r:embed="rId4">
            <a:alphaModFix/>
          </a:blip>
          <a:srcRect/>
          <a:stretch/>
        </p:blipFill>
        <p:spPr>
          <a:xfrm>
            <a:off x="3643825" y="1529344"/>
            <a:ext cx="3116190" cy="227048"/>
          </a:xfrm>
          <a:prstGeom prst="rect">
            <a:avLst/>
          </a:prstGeom>
          <a:noFill/>
          <a:ln>
            <a:noFill/>
          </a:ln>
        </p:spPr>
      </p:pic>
    </p:spTree>
    <p:extLst>
      <p:ext uri="{BB962C8B-B14F-4D97-AF65-F5344CB8AC3E}">
        <p14:creationId xmlns:p14="http://schemas.microsoft.com/office/powerpoint/2010/main" val="2430540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Multivariable regression</a:t>
            </a:r>
            <a:endParaRPr/>
          </a:p>
        </p:txBody>
      </p:sp>
      <p:sp>
        <p:nvSpPr>
          <p:cNvPr id="198" name="Shape 198"/>
          <p:cNvSpPr txBox="1">
            <a:spLocks noGrp="1"/>
          </p:cNvSpPr>
          <p:nvPr>
            <p:ph type="body" idx="1"/>
          </p:nvPr>
        </p:nvSpPr>
        <p:spPr>
          <a:xfrm>
            <a:off x="1717040" y="748886"/>
            <a:ext cx="6969760" cy="431022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Example: We have a data set in which there are 3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variables describing different features of cherry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trees: </a:t>
            </a:r>
            <a:endParaRPr/>
          </a:p>
          <a:p>
            <a:pPr marL="68580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Girth: tree diameter in inches (denoted x1)</a:t>
            </a:r>
            <a:endParaRPr/>
          </a:p>
          <a:p>
            <a:pPr marL="68580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Height: tree height in feet (x2).</a:t>
            </a:r>
            <a:endParaRPr/>
          </a:p>
          <a:p>
            <a:pPr marL="685800" marR="0" lvl="1" indent="-285750" algn="l" rtl="0">
              <a:spcBef>
                <a:spcPts val="320"/>
              </a:spcBef>
              <a:spcAft>
                <a:spcPts val="0"/>
              </a:spcAft>
              <a:buClr>
                <a:schemeClr val="dk1"/>
              </a:buClr>
              <a:buSzPts val="1600"/>
              <a:buFont typeface="Arial"/>
              <a:buChar char="–"/>
            </a:pPr>
            <a:r>
              <a:rPr lang="en-CA" sz="1600" b="0" i="0" u="none" strike="noStrike" cap="none">
                <a:solidFill>
                  <a:schemeClr val="dk1"/>
                </a:solidFill>
                <a:latin typeface="Arial"/>
                <a:ea typeface="Arial"/>
                <a:cs typeface="Arial"/>
                <a:sym typeface="Arial"/>
              </a:rPr>
              <a:t>Volume: volume of the tree in cubic feet. (y)</a:t>
            </a:r>
            <a:endParaRPr/>
          </a:p>
          <a:p>
            <a:pPr marL="400050" marR="0" lvl="1"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400050" marR="0" lvl="1"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400050" marR="0" lvl="1"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Let Y=volume and the predictors be Girth and </a:t>
            </a:r>
            <a:endParaRPr/>
          </a:p>
          <a:p>
            <a:pPr marL="400050" marR="0" lvl="1"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Height.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0" marR="0" lvl="0" indent="0" algn="l" rtl="0">
              <a:spcBef>
                <a:spcPts val="320"/>
              </a:spcBef>
              <a:spcAft>
                <a:spcPts val="0"/>
              </a:spcAft>
              <a:buClr>
                <a:schemeClr val="dk1"/>
              </a:buClr>
              <a:buSzPts val="1600"/>
              <a:buFont typeface="Arial"/>
              <a:buNone/>
            </a:pPr>
            <a:r>
              <a:rPr lang="en-CA" sz="1600" b="0" i="0" u="none" strike="noStrike" cap="none">
                <a:solidFill>
                  <a:schemeClr val="dk1"/>
                </a:solidFill>
                <a:latin typeface="Arial"/>
                <a:ea typeface="Arial"/>
                <a:cs typeface="Arial"/>
                <a:sym typeface="Arial"/>
              </a:rPr>
              <a:t>               </a:t>
            </a:r>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pic>
        <p:nvPicPr>
          <p:cNvPr id="199" name="Shape 199"/>
          <p:cNvPicPr preferRelativeResize="0"/>
          <p:nvPr/>
        </p:nvPicPr>
        <p:blipFill rotWithShape="1">
          <a:blip r:embed="rId3">
            <a:alphaModFix/>
          </a:blip>
          <a:srcRect/>
          <a:stretch/>
        </p:blipFill>
        <p:spPr>
          <a:xfrm>
            <a:off x="6756385" y="1079960"/>
            <a:ext cx="2143125" cy="3648075"/>
          </a:xfrm>
          <a:prstGeom prst="rect">
            <a:avLst/>
          </a:prstGeom>
          <a:noFill/>
          <a:ln>
            <a:noFill/>
          </a:ln>
        </p:spPr>
      </p:pic>
    </p:spTree>
    <p:extLst>
      <p:ext uri="{BB962C8B-B14F-4D97-AF65-F5344CB8AC3E}">
        <p14:creationId xmlns:p14="http://schemas.microsoft.com/office/powerpoint/2010/main" val="41904612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1717040" y="68225"/>
            <a:ext cx="6969760" cy="85725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R-squared vs Square Errors </a:t>
            </a:r>
            <a:endParaRPr/>
          </a:p>
        </p:txBody>
      </p:sp>
      <p:sp>
        <p:nvSpPr>
          <p:cNvPr id="212" name="Shape 212"/>
          <p:cNvSpPr txBox="1">
            <a:spLocks noGrp="1"/>
          </p:cNvSpPr>
          <p:nvPr>
            <p:ph type="body" idx="1"/>
          </p:nvPr>
        </p:nvSpPr>
        <p:spPr>
          <a:xfrm>
            <a:off x="1632373" y="724562"/>
            <a:ext cx="6969760" cy="4080271"/>
          </a:xfrm>
          <a:prstGeom prst="rect">
            <a:avLst/>
          </a:prstGeom>
          <a:blipFill rotWithShape="1">
            <a:blip r:embed="rId3">
              <a:alphaModFix/>
            </a:blip>
            <a:stretch>
              <a:fillRect l="-86" r="-348"/>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None/>
            </a:pPr>
            <a:r>
              <a:rPr lang="en-CA" sz="1600" b="0" i="0" u="none" strike="noStrike" cap="none" dirty="0">
                <a:latin typeface="Arial"/>
                <a:ea typeface="Arial"/>
                <a:cs typeface="Arial"/>
                <a:sym typeface="Arial"/>
              </a:rPr>
              <a:t> </a:t>
            </a:r>
            <a:endParaRPr dirty="0"/>
          </a:p>
        </p:txBody>
      </p:sp>
      <p:cxnSp>
        <p:nvCxnSpPr>
          <p:cNvPr id="213" name="Shape 213"/>
          <p:cNvCxnSpPr/>
          <p:nvPr/>
        </p:nvCxnSpPr>
        <p:spPr>
          <a:xfrm flipH="1">
            <a:off x="5895183" y="1346148"/>
            <a:ext cx="599356" cy="13728"/>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
        <p:nvSpPr>
          <p:cNvPr id="214" name="Shape 214"/>
          <p:cNvSpPr txBox="1"/>
          <p:nvPr/>
        </p:nvSpPr>
        <p:spPr>
          <a:xfrm>
            <a:off x="6636261" y="1214512"/>
            <a:ext cx="163198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a:solidFill>
                  <a:schemeClr val="dk1"/>
                </a:solidFill>
                <a:latin typeface="Arial"/>
                <a:ea typeface="Arial"/>
                <a:cs typeface="Arial"/>
                <a:sym typeface="Arial"/>
              </a:rPr>
              <a:t>Variation from model </a:t>
            </a:r>
            <a:endParaRPr/>
          </a:p>
        </p:txBody>
      </p:sp>
      <p:sp>
        <p:nvSpPr>
          <p:cNvPr id="215" name="Shape 215"/>
          <p:cNvSpPr txBox="1"/>
          <p:nvPr/>
        </p:nvSpPr>
        <p:spPr>
          <a:xfrm>
            <a:off x="6644113" y="1503549"/>
            <a:ext cx="117429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200">
                <a:solidFill>
                  <a:schemeClr val="dk1"/>
                </a:solidFill>
                <a:latin typeface="Arial"/>
                <a:ea typeface="Arial"/>
                <a:cs typeface="Arial"/>
                <a:sym typeface="Arial"/>
              </a:rPr>
              <a:t>Total variation </a:t>
            </a:r>
            <a:endParaRPr/>
          </a:p>
        </p:txBody>
      </p:sp>
      <p:cxnSp>
        <p:nvCxnSpPr>
          <p:cNvPr id="216" name="Shape 216"/>
          <p:cNvCxnSpPr/>
          <p:nvPr/>
        </p:nvCxnSpPr>
        <p:spPr>
          <a:xfrm rot="10800000">
            <a:off x="5895183" y="1637860"/>
            <a:ext cx="635187" cy="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875317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01BC2-47A4-F747-8856-184CCFE0C280}"/>
              </a:ext>
            </a:extLst>
          </p:cNvPr>
          <p:cNvSpPr>
            <a:spLocks noGrp="1"/>
          </p:cNvSpPr>
          <p:nvPr>
            <p:ph type="title"/>
          </p:nvPr>
        </p:nvSpPr>
        <p:spPr/>
        <p:txBody>
          <a:bodyPr/>
          <a:lstStyle/>
          <a:p>
            <a:pPr algn="ctr"/>
            <a:r>
              <a:rPr lang="en-US" altLang="en-US" dirty="0">
                <a:cs typeface="Times New Roman" panose="02020603050405020304" pitchFamily="18" charset="0"/>
              </a:rPr>
              <a:t>Multicollinearity</a:t>
            </a:r>
            <a:endParaRPr lang="en-US" dirty="0"/>
          </a:p>
        </p:txBody>
      </p:sp>
      <p:sp>
        <p:nvSpPr>
          <p:cNvPr id="3" name="Text Placeholder 2">
            <a:extLst>
              <a:ext uri="{FF2B5EF4-FFF2-40B4-BE49-F238E27FC236}">
                <a16:creationId xmlns:a16="http://schemas.microsoft.com/office/drawing/2014/main" id="{EC530E31-F316-F842-82E7-6E8F8C7F164C}"/>
              </a:ext>
            </a:extLst>
          </p:cNvPr>
          <p:cNvSpPr>
            <a:spLocks noGrp="1"/>
          </p:cNvSpPr>
          <p:nvPr>
            <p:ph type="body" idx="1"/>
          </p:nvPr>
        </p:nvSpPr>
        <p:spPr/>
        <p:txBody>
          <a:bodyPr/>
          <a:lstStyle/>
          <a:p>
            <a:pPr eaLnBrk="1" hangingPunct="1">
              <a:lnSpc>
                <a:spcPct val="90000"/>
              </a:lnSpc>
              <a:spcBef>
                <a:spcPct val="20000"/>
              </a:spcBef>
              <a:buClr>
                <a:schemeClr val="accent2"/>
              </a:buClr>
              <a:buSzPct val="80000"/>
              <a:buFont typeface="Wingdings" pitchFamily="2" charset="2"/>
              <a:buChar char="l"/>
            </a:pPr>
            <a:r>
              <a:rPr lang="en-US" altLang="en-US" dirty="0">
                <a:cs typeface="Times New Roman" panose="02020603050405020304" pitchFamily="18" charset="0"/>
              </a:rPr>
              <a:t>Multicollinearity arises when two variables that measure the same thing or similar things (e.g., weight and BMI) are both included in a multiple regression model; they will, in effect, cancel each other out and generally destroy your model.  </a:t>
            </a:r>
          </a:p>
          <a:p>
            <a:pPr eaLnBrk="1" hangingPunct="1">
              <a:lnSpc>
                <a:spcPct val="90000"/>
              </a:lnSpc>
              <a:spcBef>
                <a:spcPct val="20000"/>
              </a:spcBef>
              <a:buClr>
                <a:schemeClr val="accent2"/>
              </a:buClr>
              <a:buSzPct val="80000"/>
              <a:buFont typeface="Wingdings" pitchFamily="2" charset="2"/>
              <a:buChar char="l"/>
            </a:pPr>
            <a:endParaRPr lang="en-US" altLang="en-US" dirty="0">
              <a:cs typeface="Times New Roman" panose="02020603050405020304" pitchFamily="18" charset="0"/>
            </a:endParaRPr>
          </a:p>
          <a:p>
            <a:endParaRPr lang="en-US" dirty="0"/>
          </a:p>
        </p:txBody>
      </p:sp>
    </p:spTree>
    <p:extLst>
      <p:ext uri="{BB962C8B-B14F-4D97-AF65-F5344CB8AC3E}">
        <p14:creationId xmlns:p14="http://schemas.microsoft.com/office/powerpoint/2010/main" val="87982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1717040" y="205979"/>
            <a:ext cx="4963160" cy="530621"/>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136855"/>
              </a:buClr>
              <a:buSzPts val="2800"/>
              <a:buFont typeface="Arial"/>
              <a:buNone/>
            </a:pPr>
            <a:r>
              <a:rPr lang="en-CA" sz="2800" b="1" i="0" u="none" strike="noStrike" cap="none">
                <a:solidFill>
                  <a:srgbClr val="136855"/>
                </a:solidFill>
                <a:latin typeface="Arial"/>
                <a:ea typeface="Arial"/>
                <a:cs typeface="Arial"/>
                <a:sym typeface="Arial"/>
              </a:rPr>
              <a:t>Lab Activity</a:t>
            </a:r>
            <a:endParaRPr sz="2800" b="1" i="0" u="none" strike="noStrike" cap="none">
              <a:solidFill>
                <a:srgbClr val="136855"/>
              </a:solidFill>
              <a:latin typeface="Arial"/>
              <a:ea typeface="Arial"/>
              <a:cs typeface="Arial"/>
              <a:sym typeface="Arial"/>
            </a:endParaRPr>
          </a:p>
        </p:txBody>
      </p:sp>
      <p:sp>
        <p:nvSpPr>
          <p:cNvPr id="190" name="Shape 190"/>
          <p:cNvSpPr txBox="1">
            <a:spLocks noGrp="1"/>
          </p:cNvSpPr>
          <p:nvPr>
            <p:ph type="body" idx="1"/>
          </p:nvPr>
        </p:nvSpPr>
        <p:spPr>
          <a:xfrm>
            <a:off x="1717040" y="736600"/>
            <a:ext cx="6969760" cy="42009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0" marR="0" lvl="0" indent="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r>
              <a:rPr lang="en-CA" dirty="0"/>
              <a:t>Feature Selection: Filter Methods</a:t>
            </a:r>
            <a:endParaRPr dirty="0"/>
          </a:p>
        </p:txBody>
      </p:sp>
      <p:sp>
        <p:nvSpPr>
          <p:cNvPr id="78" name="Shape 78"/>
          <p:cNvSpPr txBox="1">
            <a:spLocks noGrp="1"/>
          </p:cNvSpPr>
          <p:nvPr>
            <p:ph type="body" idx="1"/>
          </p:nvPr>
        </p:nvSpPr>
        <p:spPr>
          <a:xfrm>
            <a:off x="1717040" y="1524894"/>
            <a:ext cx="6969760" cy="3394472"/>
          </a:xfrm>
          <a:prstGeom prst="rect">
            <a:avLst/>
          </a:prstGeom>
          <a:noFill/>
          <a:ln>
            <a:noFill/>
          </a:ln>
        </p:spPr>
        <p:txBody>
          <a:bodyPr spcFirstLastPara="1" wrap="square" lIns="91425" tIns="45700" rIns="91425" bIns="45700" anchor="t" anchorCtr="0">
            <a:noAutofit/>
          </a:bodyPr>
          <a:lstStyle/>
          <a:p>
            <a:pPr marL="342900" marR="0" lvl="0" indent="-241300" algn="l" rtl="0">
              <a:spcBef>
                <a:spcPts val="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a:p>
            <a:pPr marL="342900" marR="0" lvl="0" indent="-241300" algn="l" rtl="0">
              <a:spcBef>
                <a:spcPts val="320"/>
              </a:spcBef>
              <a:spcAft>
                <a:spcPts val="0"/>
              </a:spcAft>
              <a:buClr>
                <a:schemeClr val="dk1"/>
              </a:buClr>
              <a:buSzPts val="1600"/>
              <a:buFont typeface="Arial"/>
              <a:buNone/>
            </a:pPr>
            <a:endParaRPr sz="1600" b="0" i="0" u="none" strike="noStrike" cap="none">
              <a:solidFill>
                <a:schemeClr val="dk1"/>
              </a:solidFill>
              <a:latin typeface="Arial"/>
              <a:ea typeface="Arial"/>
              <a:cs typeface="Arial"/>
              <a:sym typeface="Arial"/>
            </a:endParaRPr>
          </a:p>
        </p:txBody>
      </p:sp>
      <p:sp>
        <p:nvSpPr>
          <p:cNvPr id="79" name="Shape 79"/>
          <p:cNvSpPr txBox="1"/>
          <p:nvPr/>
        </p:nvSpPr>
        <p:spPr>
          <a:xfrm>
            <a:off x="1611104" y="878563"/>
            <a:ext cx="7708200"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CA" sz="1800" dirty="0">
                <a:solidFill>
                  <a:schemeClr val="dk1"/>
                </a:solidFill>
                <a:latin typeface="Arial"/>
                <a:ea typeface="Arial"/>
                <a:cs typeface="Arial"/>
                <a:sym typeface="Arial"/>
              </a:rPr>
              <a:t>When the outcome variable is </a:t>
            </a:r>
            <a:r>
              <a:rPr lang="en-CA" sz="1800" dirty="0">
                <a:solidFill>
                  <a:schemeClr val="dk1"/>
                </a:solidFill>
                <a:highlight>
                  <a:srgbClr val="FFFF00"/>
                </a:highlight>
                <a:latin typeface="Arial"/>
                <a:ea typeface="Arial"/>
                <a:cs typeface="Arial"/>
                <a:sym typeface="Arial"/>
              </a:rPr>
              <a:t>categorical</a:t>
            </a:r>
            <a:r>
              <a:rPr lang="en-CA" sz="1800" dirty="0">
                <a:solidFill>
                  <a:schemeClr val="dk1"/>
                </a:solidFill>
                <a:latin typeface="Arial"/>
                <a:ea typeface="Arial"/>
                <a:cs typeface="Arial"/>
                <a:sym typeface="Arial"/>
              </a:rPr>
              <a:t> and the input variable is </a:t>
            </a:r>
            <a:endParaRPr dirty="0"/>
          </a:p>
          <a:p>
            <a:pPr marL="0" marR="0" lvl="0" indent="0" algn="l" rtl="0">
              <a:spcBef>
                <a:spcPts val="0"/>
              </a:spcBef>
              <a:spcAft>
                <a:spcPts val="0"/>
              </a:spcAft>
              <a:buNone/>
            </a:pPr>
            <a:r>
              <a:rPr lang="en-CA" sz="1800" dirty="0">
                <a:solidFill>
                  <a:schemeClr val="dk1"/>
                </a:solidFill>
                <a:highlight>
                  <a:srgbClr val="FFFF00"/>
                </a:highlight>
                <a:latin typeface="Arial"/>
                <a:ea typeface="Arial"/>
                <a:cs typeface="Arial"/>
                <a:sym typeface="Arial"/>
              </a:rPr>
              <a:t>continuous</a:t>
            </a:r>
            <a:r>
              <a:rPr lang="en-CA" sz="1800" dirty="0">
                <a:solidFill>
                  <a:schemeClr val="dk1"/>
                </a:solidFill>
                <a:latin typeface="Arial"/>
                <a:ea typeface="Arial"/>
                <a:cs typeface="Arial"/>
                <a:sym typeface="Arial"/>
              </a:rPr>
              <a:t>, we can quickly check on statistical significance of differences </a:t>
            </a:r>
            <a:endParaRPr dirty="0"/>
          </a:p>
          <a:p>
            <a:pPr marL="0" marR="0" lvl="0" indent="0" algn="l" rtl="0">
              <a:spcBef>
                <a:spcPts val="0"/>
              </a:spcBef>
              <a:spcAft>
                <a:spcPts val="0"/>
              </a:spcAft>
              <a:buNone/>
            </a:pPr>
            <a:r>
              <a:rPr lang="en-CA" sz="1800" dirty="0">
                <a:solidFill>
                  <a:schemeClr val="dk1"/>
                </a:solidFill>
                <a:latin typeface="Arial"/>
                <a:ea typeface="Arial"/>
                <a:cs typeface="Arial"/>
                <a:sym typeface="Arial"/>
              </a:rPr>
              <a:t>in the distribution of the continuous variable for different values of the </a:t>
            </a:r>
            <a:endParaRPr dirty="0"/>
          </a:p>
          <a:p>
            <a:pPr marL="0" marR="0" lvl="0" indent="0" algn="l" rtl="0">
              <a:spcBef>
                <a:spcPts val="0"/>
              </a:spcBef>
              <a:spcAft>
                <a:spcPts val="0"/>
              </a:spcAft>
              <a:buNone/>
            </a:pPr>
            <a:r>
              <a:rPr lang="en-CA" sz="1800" dirty="0">
                <a:solidFill>
                  <a:schemeClr val="dk1"/>
                </a:solidFill>
                <a:latin typeface="Arial"/>
                <a:ea typeface="Arial"/>
                <a:cs typeface="Arial"/>
                <a:sym typeface="Arial"/>
              </a:rPr>
              <a:t>categorical outcome</a:t>
            </a:r>
            <a:endParaRPr dirty="0"/>
          </a:p>
        </p:txBody>
      </p:sp>
      <p:pic>
        <p:nvPicPr>
          <p:cNvPr id="80" name="Shape 80"/>
          <p:cNvPicPr preferRelativeResize="0"/>
          <p:nvPr/>
        </p:nvPicPr>
        <p:blipFill rotWithShape="1">
          <a:blip r:embed="rId3">
            <a:alphaModFix/>
          </a:blip>
          <a:srcRect/>
          <a:stretch/>
        </p:blipFill>
        <p:spPr>
          <a:xfrm>
            <a:off x="1841497" y="2094107"/>
            <a:ext cx="3283717" cy="2351526"/>
          </a:xfrm>
          <a:prstGeom prst="rect">
            <a:avLst/>
          </a:prstGeom>
          <a:noFill/>
          <a:ln>
            <a:noFill/>
          </a:ln>
        </p:spPr>
      </p:pic>
      <p:pic>
        <p:nvPicPr>
          <p:cNvPr id="81" name="Shape 81"/>
          <p:cNvPicPr preferRelativeResize="0"/>
          <p:nvPr/>
        </p:nvPicPr>
        <p:blipFill rotWithShape="1">
          <a:blip r:embed="rId4">
            <a:alphaModFix/>
          </a:blip>
          <a:srcRect/>
          <a:stretch/>
        </p:blipFill>
        <p:spPr>
          <a:xfrm>
            <a:off x="5264149" y="2078892"/>
            <a:ext cx="3283717" cy="23515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Filter Methods</a:t>
            </a:r>
            <a:endParaRPr dirty="0"/>
          </a:p>
        </p:txBody>
      </p:sp>
      <p:sp>
        <p:nvSpPr>
          <p:cNvPr id="60" name="Shape 60"/>
          <p:cNvSpPr txBox="1">
            <a:spLocks noGrp="1"/>
          </p:cNvSpPr>
          <p:nvPr>
            <p:ph type="body" idx="1"/>
          </p:nvPr>
        </p:nvSpPr>
        <p:spPr>
          <a:xfrm>
            <a:off x="1789611" y="910832"/>
            <a:ext cx="7056846" cy="3987742"/>
          </a:xfrm>
          <a:prstGeom prst="rect">
            <a:avLst/>
          </a:prstGeom>
          <a:noFill/>
          <a:ln>
            <a:noFill/>
          </a:ln>
        </p:spPr>
        <p:txBody>
          <a:bodyPr spcFirstLastPara="1" wrap="square" lIns="91425" tIns="45700" rIns="91425" bIns="45700" anchor="t" anchorCtr="0">
            <a:noAutofit/>
          </a:bodyPr>
          <a:lstStyle/>
          <a:p>
            <a:pPr marL="127000" indent="0">
              <a:buNone/>
            </a:pPr>
            <a:r>
              <a:rPr lang="en-CA" b="1" dirty="0"/>
              <a:t>Mutual Information</a:t>
            </a:r>
          </a:p>
          <a:p>
            <a:r>
              <a:rPr lang="en-CA" dirty="0"/>
              <a:t>Measures if a set of features share information with the class. </a:t>
            </a:r>
            <a:endParaRPr lang="en-CA" sz="1400" dirty="0"/>
          </a:p>
          <a:p>
            <a:endParaRPr lang="en-CA" sz="1400" dirty="0"/>
          </a:p>
          <a:p>
            <a:endParaRPr lang="en-CA" sz="1400" dirty="0"/>
          </a:p>
          <a:p>
            <a:r>
              <a:rPr lang="en-CA" dirty="0"/>
              <a:t>For multi-class we can sum over all classes. </a:t>
            </a:r>
            <a:endParaRPr lang="en-CA" sz="1400" dirty="0"/>
          </a:p>
          <a:p>
            <a:r>
              <a:rPr lang="en-CA" dirty="0"/>
              <a:t>A good measure is also to use mutual information to measure relevance to the class as above but also to reduce relevance of the features to each other. </a:t>
            </a:r>
            <a:endParaRPr lang="en-CA" sz="1400" dirty="0"/>
          </a:p>
          <a:p>
            <a:r>
              <a:rPr lang="en-CA" sz="1400" dirty="0"/>
              <a:t>We can select our features from feature space by ranking their mutual information with the target variable.</a:t>
            </a:r>
          </a:p>
          <a:p>
            <a:pPr lvl="1"/>
            <a:r>
              <a:rPr lang="en-CA" sz="1400" dirty="0"/>
              <a:t>Advantage of using mutual information over F-Test is, it does well with the non-linear relationship between feature and target variable.</a:t>
            </a:r>
          </a:p>
          <a:p>
            <a:pPr lvl="1"/>
            <a:r>
              <a:rPr lang="en-CA" sz="1400" dirty="0" err="1"/>
              <a:t>Sklearn</a:t>
            </a:r>
            <a:r>
              <a:rPr lang="en-CA" sz="1400" dirty="0"/>
              <a:t> offers feature selection with Mutual Information for regression and classification tasks.</a:t>
            </a:r>
          </a:p>
          <a:p>
            <a:pPr lvl="2"/>
            <a:r>
              <a:rPr lang="en-CA" sz="1400" dirty="0" err="1"/>
              <a:t>sklearn.feature_selection.mututal_info_regression</a:t>
            </a:r>
            <a:r>
              <a:rPr lang="en-CA" sz="1400" dirty="0"/>
              <a:t> </a:t>
            </a:r>
            <a:br>
              <a:rPr lang="en-CA" sz="1400" dirty="0"/>
            </a:br>
            <a:r>
              <a:rPr lang="en-CA" sz="1400" dirty="0" err="1"/>
              <a:t>sklearn.feature_selection.mututal_info_classif</a:t>
            </a:r>
            <a:endParaRPr lang="en-CA" sz="1400" dirty="0"/>
          </a:p>
        </p:txBody>
      </p:sp>
      <p:pic>
        <p:nvPicPr>
          <p:cNvPr id="3" name="Picture 2">
            <a:extLst>
              <a:ext uri="{FF2B5EF4-FFF2-40B4-BE49-F238E27FC236}">
                <a16:creationId xmlns:a16="http://schemas.microsoft.com/office/drawing/2014/main" id="{CBD20AD0-A370-1B4D-92A8-3F2EFBF79165}"/>
              </a:ext>
            </a:extLst>
          </p:cNvPr>
          <p:cNvPicPr>
            <a:picLocks noChangeAspect="1"/>
          </p:cNvPicPr>
          <p:nvPr/>
        </p:nvPicPr>
        <p:blipFill>
          <a:blip r:embed="rId3"/>
          <a:stretch>
            <a:fillRect/>
          </a:stretch>
        </p:blipFill>
        <p:spPr>
          <a:xfrm>
            <a:off x="3926115" y="1520577"/>
            <a:ext cx="2491014" cy="525937"/>
          </a:xfrm>
          <a:prstGeom prst="rect">
            <a:avLst/>
          </a:prstGeom>
        </p:spPr>
      </p:pic>
    </p:spTree>
    <p:extLst>
      <p:ext uri="{BB962C8B-B14F-4D97-AF65-F5344CB8AC3E}">
        <p14:creationId xmlns:p14="http://schemas.microsoft.com/office/powerpoint/2010/main" val="1392896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Filter Methods</a:t>
            </a:r>
            <a:endParaRPr dirty="0"/>
          </a:p>
        </p:txBody>
      </p:sp>
      <p:sp>
        <p:nvSpPr>
          <p:cNvPr id="60" name="Shape 60"/>
          <p:cNvSpPr txBox="1">
            <a:spLocks noGrp="1"/>
          </p:cNvSpPr>
          <p:nvPr>
            <p:ph type="body" idx="1"/>
          </p:nvPr>
        </p:nvSpPr>
        <p:spPr>
          <a:xfrm>
            <a:off x="1789611" y="1063229"/>
            <a:ext cx="7056846" cy="3987742"/>
          </a:xfrm>
          <a:prstGeom prst="rect">
            <a:avLst/>
          </a:prstGeom>
          <a:noFill/>
          <a:ln>
            <a:noFill/>
          </a:ln>
        </p:spPr>
        <p:txBody>
          <a:bodyPr spcFirstLastPara="1" wrap="square" lIns="91425" tIns="45700" rIns="91425" bIns="45700" anchor="t" anchorCtr="0">
            <a:noAutofit/>
          </a:bodyPr>
          <a:lstStyle/>
          <a:p>
            <a:pPr marL="127000" indent="0">
              <a:buNone/>
            </a:pPr>
            <a:r>
              <a:rPr lang="en-CA" b="1" dirty="0"/>
              <a:t>Variance Threshold</a:t>
            </a:r>
          </a:p>
          <a:p>
            <a:r>
              <a:rPr lang="en-CA" dirty="0"/>
              <a:t>This method removes features with variation below a certain </a:t>
            </a:r>
            <a:r>
              <a:rPr lang="en-CA" dirty="0" err="1"/>
              <a:t>cutoff</a:t>
            </a:r>
            <a:r>
              <a:rPr lang="en-CA" dirty="0"/>
              <a:t>.</a:t>
            </a:r>
          </a:p>
          <a:p>
            <a:r>
              <a:rPr lang="en-CA" dirty="0"/>
              <a:t>The idea is when a feature doesn’t vary much within itself, it generally has very little predictive power.</a:t>
            </a:r>
          </a:p>
          <a:p>
            <a:pPr lvl="1"/>
            <a:r>
              <a:rPr lang="en-CA" dirty="0" err="1"/>
              <a:t>sklearn.feature_selection.VarianceThresholdVariance</a:t>
            </a:r>
            <a:endParaRPr lang="en-CA" dirty="0"/>
          </a:p>
          <a:p>
            <a:r>
              <a:rPr lang="en-CA" dirty="0"/>
              <a:t> Threshold doesn’t consider the relationship of features with the target variable.</a:t>
            </a:r>
          </a:p>
          <a:p>
            <a:r>
              <a:rPr lang="en-CA" dirty="0"/>
              <a:t>In the assignment we will look at the Feature Selection module of the </a:t>
            </a:r>
            <a:r>
              <a:rPr lang="en-CA" dirty="0" err="1"/>
              <a:t>sklearn</a:t>
            </a:r>
            <a:r>
              <a:rPr lang="en-CA" dirty="0"/>
              <a:t> package.</a:t>
            </a:r>
          </a:p>
          <a:p>
            <a:r>
              <a:rPr lang="en-CA" i="1" dirty="0"/>
              <a:t>General Note: it is a good practice to scale and normalize quantitative features so that they lie within the same interval on the real line. This makes fitting programs more efficient. </a:t>
            </a:r>
            <a:endParaRPr lang="en-CA" dirty="0"/>
          </a:p>
          <a:p>
            <a:pPr marL="127000" indent="0">
              <a:buNone/>
            </a:pPr>
            <a:endParaRPr lang="en-CA" dirty="0"/>
          </a:p>
        </p:txBody>
      </p:sp>
    </p:spTree>
    <p:extLst>
      <p:ext uri="{BB962C8B-B14F-4D97-AF65-F5344CB8AC3E}">
        <p14:creationId xmlns:p14="http://schemas.microsoft.com/office/powerpoint/2010/main" val="1615001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Wrapping Methods</a:t>
            </a:r>
            <a:endParaRPr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dirty="0"/>
              <a:t>Wrapper Methods generate models with a subsets of feature and gauge their model performances.</a:t>
            </a:r>
          </a:p>
          <a:p>
            <a:pPr marL="127000" indent="0">
              <a:buNone/>
            </a:pPr>
            <a:r>
              <a:rPr lang="en-CA" b="1" dirty="0"/>
              <a:t>Forward Search</a:t>
            </a:r>
          </a:p>
          <a:p>
            <a:r>
              <a:rPr lang="en-CA" dirty="0"/>
              <a:t>This method allows you to search for the best feature </a:t>
            </a:r>
            <a:r>
              <a:rPr lang="en-CA" dirty="0" err="1"/>
              <a:t>w.r.t</a:t>
            </a:r>
            <a:r>
              <a:rPr lang="en-CA" dirty="0"/>
              <a:t> model performance and add them to your feature subset one after the other.</a:t>
            </a:r>
          </a:p>
          <a:p>
            <a:pPr marL="0" lvl="0" indent="0">
              <a:spcBef>
                <a:spcPts val="0"/>
              </a:spcBef>
              <a:buNone/>
            </a:pPr>
            <a:endParaRPr sz="1600" b="0" i="0" u="none" strike="noStrike" cap="none" dirty="0">
              <a:solidFill>
                <a:schemeClr val="dk1"/>
              </a:solidFill>
              <a:latin typeface="Arial"/>
              <a:ea typeface="Arial"/>
              <a:cs typeface="Arial"/>
              <a:sym typeface="Arial"/>
            </a:endParaRPr>
          </a:p>
        </p:txBody>
      </p:sp>
      <p:pic>
        <p:nvPicPr>
          <p:cNvPr id="2" name="Picture 1">
            <a:extLst>
              <a:ext uri="{FF2B5EF4-FFF2-40B4-BE49-F238E27FC236}">
                <a16:creationId xmlns:a16="http://schemas.microsoft.com/office/drawing/2014/main" id="{56375039-F3A8-DE4F-AA1D-828E8B5E33E5}"/>
              </a:ext>
            </a:extLst>
          </p:cNvPr>
          <p:cNvPicPr>
            <a:picLocks noChangeAspect="1"/>
          </p:cNvPicPr>
          <p:nvPr/>
        </p:nvPicPr>
        <p:blipFill>
          <a:blip r:embed="rId3"/>
          <a:stretch>
            <a:fillRect/>
          </a:stretch>
        </p:blipFill>
        <p:spPr>
          <a:xfrm>
            <a:off x="2481942" y="2530185"/>
            <a:ext cx="5050971" cy="2402858"/>
          </a:xfrm>
          <a:prstGeom prst="rect">
            <a:avLst/>
          </a:prstGeom>
        </p:spPr>
      </p:pic>
      <p:sp>
        <p:nvSpPr>
          <p:cNvPr id="5" name="Rectangle 4">
            <a:extLst>
              <a:ext uri="{FF2B5EF4-FFF2-40B4-BE49-F238E27FC236}">
                <a16:creationId xmlns:a16="http://schemas.microsoft.com/office/drawing/2014/main" id="{31534B9A-C0E1-FB44-9662-E68D3074F8E2}"/>
              </a:ext>
            </a:extLst>
          </p:cNvPr>
          <p:cNvSpPr/>
          <p:nvPr/>
        </p:nvSpPr>
        <p:spPr>
          <a:xfrm>
            <a:off x="4315789" y="2842575"/>
            <a:ext cx="911819" cy="30606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700" dirty="0"/>
              <a:t>Feature 3</a:t>
            </a:r>
          </a:p>
          <a:p>
            <a:pPr algn="ctr"/>
            <a:r>
              <a:rPr lang="en-US" sz="700" dirty="0"/>
              <a:t>Feature 2</a:t>
            </a:r>
          </a:p>
        </p:txBody>
      </p:sp>
      <p:sp>
        <p:nvSpPr>
          <p:cNvPr id="6" name="Rectangle 5">
            <a:extLst>
              <a:ext uri="{FF2B5EF4-FFF2-40B4-BE49-F238E27FC236}">
                <a16:creationId xmlns:a16="http://schemas.microsoft.com/office/drawing/2014/main" id="{CC2BFB5D-F3CD-D249-9437-081D813C843D}"/>
              </a:ext>
            </a:extLst>
          </p:cNvPr>
          <p:cNvSpPr/>
          <p:nvPr/>
        </p:nvSpPr>
        <p:spPr>
          <a:xfrm>
            <a:off x="4315789" y="3346578"/>
            <a:ext cx="911819" cy="293769"/>
          </a:xfrm>
          <a:prstGeom prst="rect">
            <a:avLst/>
          </a:prstGeom>
          <a:gradFill>
            <a:gsLst>
              <a:gs pos="100000">
                <a:srgbClr val="FF8A9F"/>
              </a:gs>
              <a:gs pos="100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700" dirty="0"/>
              <a:t>Feature 3</a:t>
            </a:r>
          </a:p>
          <a:p>
            <a:pPr algn="ctr"/>
            <a:r>
              <a:rPr lang="en-US" sz="700" dirty="0"/>
              <a:t>Feature 1</a:t>
            </a:r>
          </a:p>
        </p:txBody>
      </p:sp>
    </p:spTree>
    <p:extLst>
      <p:ext uri="{BB962C8B-B14F-4D97-AF65-F5344CB8AC3E}">
        <p14:creationId xmlns:p14="http://schemas.microsoft.com/office/powerpoint/2010/main" val="440387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Wrapping Methods</a:t>
            </a:r>
            <a:endParaRPr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b="1" dirty="0"/>
              <a:t>Recursive Feature Elimination</a:t>
            </a:r>
          </a:p>
          <a:p>
            <a:r>
              <a:rPr lang="en-CA" dirty="0"/>
              <a:t>As the name suggests, this method eliminates worst performing features on a particular model one after the other until the best subset of features are known.</a:t>
            </a:r>
          </a:p>
          <a:p>
            <a:pPr marL="0" lvl="0" indent="0">
              <a:spcBef>
                <a:spcPts val="0"/>
              </a:spcBef>
              <a:buNone/>
            </a:pPr>
            <a:endParaRPr sz="16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0373108-A085-5E4C-89C8-FA2771551542}"/>
              </a:ext>
            </a:extLst>
          </p:cNvPr>
          <p:cNvPicPr>
            <a:picLocks noChangeAspect="1"/>
          </p:cNvPicPr>
          <p:nvPr/>
        </p:nvPicPr>
        <p:blipFill>
          <a:blip r:embed="rId3"/>
          <a:stretch>
            <a:fillRect/>
          </a:stretch>
        </p:blipFill>
        <p:spPr>
          <a:xfrm>
            <a:off x="2415178" y="2256972"/>
            <a:ext cx="5413828" cy="2777671"/>
          </a:xfrm>
          <a:prstGeom prst="rect">
            <a:avLst/>
          </a:prstGeom>
        </p:spPr>
      </p:pic>
      <p:sp>
        <p:nvSpPr>
          <p:cNvPr id="2" name="Rectangle 1">
            <a:extLst>
              <a:ext uri="{FF2B5EF4-FFF2-40B4-BE49-F238E27FC236}">
                <a16:creationId xmlns:a16="http://schemas.microsoft.com/office/drawing/2014/main" id="{29AF1077-2E14-A242-B769-300164359A6B}"/>
              </a:ext>
            </a:extLst>
          </p:cNvPr>
          <p:cNvSpPr/>
          <p:nvPr/>
        </p:nvSpPr>
        <p:spPr>
          <a:xfrm>
            <a:off x="4384800" y="3765600"/>
            <a:ext cx="1173600" cy="432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700" dirty="0"/>
              <a:t>Feature 1</a:t>
            </a:r>
          </a:p>
          <a:p>
            <a:pPr algn="ctr"/>
            <a:r>
              <a:rPr lang="en-US" sz="700" dirty="0"/>
              <a:t>Feature 2</a:t>
            </a:r>
          </a:p>
          <a:p>
            <a:pPr algn="ctr"/>
            <a:r>
              <a:rPr lang="en-US" sz="700" dirty="0"/>
              <a:t>Feature 3</a:t>
            </a:r>
          </a:p>
          <a:p>
            <a:pPr algn="ctr"/>
            <a:r>
              <a:rPr lang="en-US" sz="700" dirty="0"/>
              <a:t>Feature 5</a:t>
            </a:r>
          </a:p>
        </p:txBody>
      </p:sp>
      <p:sp>
        <p:nvSpPr>
          <p:cNvPr id="6" name="Rectangle 5">
            <a:extLst>
              <a:ext uri="{FF2B5EF4-FFF2-40B4-BE49-F238E27FC236}">
                <a16:creationId xmlns:a16="http://schemas.microsoft.com/office/drawing/2014/main" id="{D7762FE1-E7D4-5440-B6BD-E9886A693B5D}"/>
              </a:ext>
            </a:extLst>
          </p:cNvPr>
          <p:cNvSpPr/>
          <p:nvPr/>
        </p:nvSpPr>
        <p:spPr>
          <a:xfrm>
            <a:off x="4393426" y="4481125"/>
            <a:ext cx="1173600" cy="432000"/>
          </a:xfrm>
          <a:prstGeom prst="rect">
            <a:avLst/>
          </a:prstGeom>
          <a:gradFill>
            <a:gsLst>
              <a:gs pos="100000">
                <a:srgbClr val="FF8A9F"/>
              </a:gs>
              <a:gs pos="100000">
                <a:schemeClr val="accent3">
                  <a:tint val="37000"/>
                  <a:satMod val="300000"/>
                </a:schemeClr>
              </a:gs>
              <a:gs pos="100000">
                <a:schemeClr val="accent3">
                  <a:tint val="15000"/>
                  <a:satMod val="350000"/>
                </a:schemeClr>
              </a:gs>
            </a:gsLst>
          </a:gra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700" dirty="0"/>
              <a:t>Feature 1</a:t>
            </a:r>
          </a:p>
          <a:p>
            <a:pPr algn="ctr"/>
            <a:r>
              <a:rPr lang="en-US" sz="700" dirty="0"/>
              <a:t>Feature 2</a:t>
            </a:r>
          </a:p>
          <a:p>
            <a:pPr algn="ctr"/>
            <a:r>
              <a:rPr lang="en-US" sz="700" dirty="0"/>
              <a:t>Feature 4</a:t>
            </a:r>
          </a:p>
          <a:p>
            <a:pPr algn="ctr"/>
            <a:r>
              <a:rPr lang="en-US" sz="700" dirty="0"/>
              <a:t>Feature 5</a:t>
            </a:r>
          </a:p>
        </p:txBody>
      </p:sp>
    </p:spTree>
    <p:extLst>
      <p:ext uri="{BB962C8B-B14F-4D97-AF65-F5344CB8AC3E}">
        <p14:creationId xmlns:p14="http://schemas.microsoft.com/office/powerpoint/2010/main" val="595522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717040" y="205979"/>
            <a:ext cx="6969760" cy="857250"/>
          </a:xfrm>
          <a:prstGeom prst="rect">
            <a:avLst/>
          </a:prstGeom>
          <a:noFill/>
          <a:ln>
            <a:noFill/>
          </a:ln>
        </p:spPr>
        <p:txBody>
          <a:bodyPr spcFirstLastPara="1" wrap="square" lIns="91425" tIns="45700" rIns="91425" bIns="45700" anchor="ctr" anchorCtr="0">
            <a:noAutofit/>
          </a:bodyPr>
          <a:lstStyle/>
          <a:p>
            <a:pPr lvl="0" algn="ctr">
              <a:buSzPts val="2520"/>
            </a:pPr>
            <a:r>
              <a:rPr lang="en-CA" sz="2520" b="1" i="0" u="none" strike="noStrike" cap="none" dirty="0">
                <a:solidFill>
                  <a:srgbClr val="136855"/>
                </a:solidFill>
                <a:latin typeface="Arial"/>
                <a:ea typeface="Arial"/>
                <a:cs typeface="Arial"/>
                <a:sym typeface="Arial"/>
              </a:rPr>
              <a:t>Feature Selection: </a:t>
            </a:r>
            <a:r>
              <a:rPr lang="en-CA" dirty="0"/>
              <a:t>Wrapping Methods</a:t>
            </a:r>
            <a:endParaRPr dirty="0"/>
          </a:p>
        </p:txBody>
      </p:sp>
      <p:sp>
        <p:nvSpPr>
          <p:cNvPr id="60" name="Shape 60"/>
          <p:cNvSpPr txBox="1">
            <a:spLocks noGrp="1"/>
          </p:cNvSpPr>
          <p:nvPr>
            <p:ph type="body" idx="1"/>
          </p:nvPr>
        </p:nvSpPr>
        <p:spPr>
          <a:xfrm>
            <a:off x="1717040" y="1063228"/>
            <a:ext cx="6969760" cy="3777285"/>
          </a:xfrm>
          <a:prstGeom prst="rect">
            <a:avLst/>
          </a:prstGeom>
          <a:noFill/>
          <a:ln>
            <a:noFill/>
          </a:ln>
        </p:spPr>
        <p:txBody>
          <a:bodyPr spcFirstLastPara="1" wrap="square" lIns="91425" tIns="45700" rIns="91425" bIns="45700" anchor="t" anchorCtr="0">
            <a:noAutofit/>
          </a:bodyPr>
          <a:lstStyle/>
          <a:p>
            <a:pPr marL="127000" indent="0">
              <a:buNone/>
            </a:pPr>
            <a:r>
              <a:rPr lang="en-CA" b="1" dirty="0"/>
              <a:t>Recursive Feature Elimination</a:t>
            </a:r>
          </a:p>
          <a:p>
            <a:r>
              <a:rPr lang="en-CA" dirty="0"/>
              <a:t>As the name suggests, this method eliminates worst performing features on a particular model one after the other until the best subset of features are known.</a:t>
            </a:r>
          </a:p>
          <a:p>
            <a:pPr marL="0" lvl="0" indent="0">
              <a:spcBef>
                <a:spcPts val="0"/>
              </a:spcBef>
              <a:buNone/>
            </a:pPr>
            <a:endParaRPr sz="16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E0373108-A085-5E4C-89C8-FA2771551542}"/>
              </a:ext>
            </a:extLst>
          </p:cNvPr>
          <p:cNvPicPr>
            <a:picLocks noChangeAspect="1"/>
          </p:cNvPicPr>
          <p:nvPr/>
        </p:nvPicPr>
        <p:blipFill>
          <a:blip r:embed="rId3"/>
          <a:stretch>
            <a:fillRect/>
          </a:stretch>
        </p:blipFill>
        <p:spPr>
          <a:xfrm>
            <a:off x="2415178" y="2256972"/>
            <a:ext cx="5413828" cy="2777671"/>
          </a:xfrm>
          <a:prstGeom prst="rect">
            <a:avLst/>
          </a:prstGeom>
        </p:spPr>
      </p:pic>
    </p:spTree>
    <p:extLst>
      <p:ext uri="{BB962C8B-B14F-4D97-AF65-F5344CB8AC3E}">
        <p14:creationId xmlns:p14="http://schemas.microsoft.com/office/powerpoint/2010/main" val="205264200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3641</TotalTime>
  <Words>2014</Words>
  <Application>Microsoft Macintosh PowerPoint</Application>
  <PresentationFormat>On-screen Show (16:9)</PresentationFormat>
  <Paragraphs>262</Paragraphs>
  <Slides>36</Slides>
  <Notes>33</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2</vt:i4>
      </vt:variant>
      <vt:variant>
        <vt:lpstr>Slide Titles</vt:lpstr>
      </vt:variant>
      <vt:variant>
        <vt:i4>36</vt:i4>
      </vt:variant>
    </vt:vector>
  </HeadingPairs>
  <TitlesOfParts>
    <vt:vector size="47" baseType="lpstr">
      <vt:lpstr>Times New Roman</vt:lpstr>
      <vt:lpstr>Cambria Math</vt:lpstr>
      <vt:lpstr>Arial</vt:lpstr>
      <vt:lpstr>Wingdings</vt:lpstr>
      <vt:lpstr>medium-content-serif-font</vt:lpstr>
      <vt:lpstr>Helvetica Neue</vt:lpstr>
      <vt:lpstr>Courier New</vt:lpstr>
      <vt:lpstr>新細明體</vt:lpstr>
      <vt:lpstr>Office Theme</vt:lpstr>
      <vt:lpstr>MathType 4.0 Equation</vt:lpstr>
      <vt:lpstr>MathType 6.0 Equation</vt:lpstr>
      <vt:lpstr>Linear Regression with Variable Selection</vt:lpstr>
      <vt:lpstr>FEATURE Selection</vt:lpstr>
      <vt:lpstr>Feature Selection Algorithms</vt:lpstr>
      <vt:lpstr>Feature Selection: Filter Methods</vt:lpstr>
      <vt:lpstr>Feature Selection: Filter Methods</vt:lpstr>
      <vt:lpstr>Feature Selection: Filter Methods</vt:lpstr>
      <vt:lpstr>Feature Selection: Wrapping Methods</vt:lpstr>
      <vt:lpstr>Feature Selection: Wrapping Methods</vt:lpstr>
      <vt:lpstr>Feature Selection: Wrapping Methods</vt:lpstr>
      <vt:lpstr>Recursive Feature Elimination</vt:lpstr>
      <vt:lpstr>Assignment 4 </vt:lpstr>
      <vt:lpstr>Recursive Feature Elimination</vt:lpstr>
      <vt:lpstr>Recursive Feature Elimination with Cross Validation- sklearn</vt:lpstr>
      <vt:lpstr>Feature Selection: Embedded Methods</vt:lpstr>
      <vt:lpstr>Filters, Wrappers or Embedded </vt:lpstr>
      <vt:lpstr>Filters, Wrappers or Embedded </vt:lpstr>
      <vt:lpstr>Linear Regression</vt:lpstr>
      <vt:lpstr>Simple Linear Regression</vt:lpstr>
      <vt:lpstr>Simple Linear Regression</vt:lpstr>
      <vt:lpstr>Simple Linear Regression</vt:lpstr>
      <vt:lpstr>Simple Linear Regression</vt:lpstr>
      <vt:lpstr>Simple Linear Regression</vt:lpstr>
      <vt:lpstr>Simple Linear Regression</vt:lpstr>
      <vt:lpstr>Simple Linear Regression</vt:lpstr>
      <vt:lpstr>Simple Linear Regression</vt:lpstr>
      <vt:lpstr>Simple Linear Regression</vt:lpstr>
      <vt:lpstr>Simple Linear Regression</vt:lpstr>
      <vt:lpstr>Simple Linear Regression</vt:lpstr>
      <vt:lpstr>Sample Linear Regression Model</vt:lpstr>
      <vt:lpstr>Least Squares</vt:lpstr>
      <vt:lpstr>Multivariable regression</vt:lpstr>
      <vt:lpstr>Multivariable regression</vt:lpstr>
      <vt:lpstr>R-squared vs Square Errors </vt:lpstr>
      <vt:lpstr>Multicollinearity</vt:lpstr>
      <vt:lpstr>Lab Activity</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Regression with Variable Selection</dc:title>
  <cp:lastModifiedBy>Microsoft Office User</cp:lastModifiedBy>
  <cp:revision>40</cp:revision>
  <dcterms:modified xsi:type="dcterms:W3CDTF">2018-09-29T19:21:18Z</dcterms:modified>
</cp:coreProperties>
</file>